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6" r:id="rId4"/>
    <p:sldId id="259" r:id="rId5"/>
    <p:sldId id="262" r:id="rId6"/>
    <p:sldId id="288" r:id="rId7"/>
    <p:sldId id="261" r:id="rId8"/>
    <p:sldId id="263" r:id="rId9"/>
    <p:sldId id="264" r:id="rId10"/>
    <p:sldId id="266" r:id="rId11"/>
    <p:sldId id="267" r:id="rId12"/>
    <p:sldId id="289" r:id="rId13"/>
    <p:sldId id="290" r:id="rId14"/>
    <p:sldId id="268" r:id="rId15"/>
    <p:sldId id="269" r:id="rId16"/>
    <p:sldId id="291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0563E-3BBB-47EB-8681-1847FEFD4A29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A4C2A-620E-4AC3-BCDD-893EDAC6B7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406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705F-6496-1A3E-79E2-1636DAAB8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225AE-BD85-8362-4A19-442CB88A8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EC897-83C7-B17C-792F-8F6B8C5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BDF11-C12A-62BA-2033-556D64E2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961C-01EE-3DD6-059E-9C6A208A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167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1F09-D45C-DA7A-6F60-03731A67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C7D8B-BC18-1CBE-8961-79AD79469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5AA79-4477-68F3-8EA9-DACD6318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244FC-D744-3E8B-DC71-85BDCB932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D92F3-7DAF-2396-20A1-B6D7E9C4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911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57D04F-3CD6-1D77-5BC6-828A8C177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9624D-80B9-C82B-6408-81DD6DF17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2F3A8-CA05-00B1-4066-0A5038E4E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42474-72CC-3C23-5595-A7DB689B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345F-FEC1-0763-BA00-BD8CBB9E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9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17A5-3652-A1FB-227E-4F7C32043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365C5-D4AD-CF65-B7A7-B0B775E70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D5712-7655-FC96-499C-C7E5C25B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EF33D-F0D2-21AC-6D36-81C877393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6006F-813D-ECC9-319F-3E262B97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402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1F1F-4B68-A164-25F7-E14B51FE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B3CCF-38E0-496B-C296-C9354D20D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9B94E-956F-FF4E-B804-8224536B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CB5E2-1E04-571A-AC32-D02CBC32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3E919-285E-7277-EA5E-DFBC7D0D7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224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394D-E84D-76D7-FB6A-AE4C2C98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2E246-0AFB-93F1-F037-88CBF6C2D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0DE96-F472-D29C-964D-2575336EF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E7B3E-4FDC-4261-5EB4-1EB4E34C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461A4-FF91-C41A-82CD-CFBE15B7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381FB-2A36-1BFF-B655-A5F4554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796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3A6F9-4BBC-74B9-201E-5AD28EC5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C1F4D-1C01-B78B-7F7F-791AC94DF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AF117-DDC4-6789-A367-7DB900089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6DAD-78B4-DE07-D849-D01B2392B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8B134F-A96B-4340-72C3-347CDE336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CB4ED-7C06-A7EC-0D29-250861E75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55069-7566-8D42-EEDA-0084ABDF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5F339-AE30-9894-26F2-67DD341C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87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2A98-9D32-8A87-EAC7-EDE84D87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651DB-A1AC-8ABD-ED25-87FAD330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432AB-DAC2-B150-53B4-DEBBDC9C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E54C2-CB63-DDE5-F0D9-E445779A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113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F88916-DBE1-5EFB-AE05-2F996CCBA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02AF96-6282-DD36-4CF7-422EAEC2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302DE-111E-31CA-8F87-BA1DA9B0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775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91D5A-D1CD-ED42-755A-AF000033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30450-2B4E-5C43-6A1C-B9FB9B14C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655AF-9E76-2654-133D-486C6D8E5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7C1DD-FAF4-6976-1A5C-C00EA575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2733A-D8A5-69F4-AF87-9618B20D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701FA-2F75-D6DA-FD80-BA39B634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240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24538-DFE9-CBCA-E217-66AADC0F4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6C54E-2542-BDD9-35AA-F6A663DDC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9A0D7-6A4C-D528-6A74-6442EB416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E21D3-BBB7-7099-9C73-5FC84B8E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04300-7923-3C1E-7CDC-448DE7906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80E09-0C24-0A57-42D9-BF1AE2E6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770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5D4E6-A890-1EF8-DA4D-C35A2543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73002-624C-AF84-4003-42BF17D71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3DDB3-7C5A-E511-1C65-B6D8B9A92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ACF0-0A0F-4BE4-9F9A-12B9CDDAC40A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282E4-852E-40CC-C85D-56E23F8A3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233E2-6E1F-C1C9-2A62-84529C5D7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3AD72-921D-4972-B09E-CECCFB137D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788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ordwall.net/play/511/103/337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86" y="4015539"/>
            <a:ext cx="6474410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12</a:t>
            </a:r>
            <a:br>
              <a:rPr lang="hr-HR" sz="5400" b="1" dirty="0"/>
            </a:br>
            <a:r>
              <a:rPr lang="hr-HR" sz="5400" b="1" dirty="0"/>
              <a:t>Nero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93ACBF-E757-47EC-A4E7-AEF7C6160E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30788" cy="686400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B0282-7552-2DE5-5593-03890144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13064"/>
            <a:ext cx="5965794" cy="508690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r-HR" sz="2200" b="1" dirty="0">
                <a:solidFill>
                  <a:srgbClr val="FFC000"/>
                </a:solidFill>
              </a:rPr>
              <a:t>LANGUAGE FOCUS</a:t>
            </a:r>
          </a:p>
          <a:p>
            <a:pPr marL="0" indent="0" algn="just">
              <a:buNone/>
            </a:pPr>
            <a:endParaRPr lang="hr-HR" sz="2200" b="1" dirty="0">
              <a:solidFill>
                <a:srgbClr val="FFC000"/>
              </a:solidFill>
            </a:endParaRPr>
          </a:p>
          <a:p>
            <a:pPr algn="just"/>
            <a:r>
              <a:rPr lang="hr-HR" sz="2200" b="1" i="1" dirty="0" err="1">
                <a:solidFill>
                  <a:srgbClr val="7030A0"/>
                </a:solidFill>
              </a:rPr>
              <a:t>yes</a:t>
            </a:r>
            <a:r>
              <a:rPr lang="hr-HR" sz="2200" b="1" i="1" dirty="0">
                <a:solidFill>
                  <a:srgbClr val="7030A0"/>
                </a:solidFill>
              </a:rPr>
              <a:t>/no </a:t>
            </a:r>
            <a:r>
              <a:rPr lang="hr-HR" sz="2200" b="1" i="1" dirty="0" err="1">
                <a:solidFill>
                  <a:srgbClr val="7030A0"/>
                </a:solidFill>
              </a:rPr>
              <a:t>questions</a:t>
            </a:r>
            <a:endParaRPr lang="hr-HR" sz="2200" b="1" i="1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hr-HR" sz="22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2200" b="1" dirty="0">
                <a:solidFill>
                  <a:srgbClr val="FF0000"/>
                </a:solidFill>
              </a:rPr>
              <a:t>WAS/WERE + SUBJECT + (NO VERB!)</a:t>
            </a:r>
          </a:p>
          <a:p>
            <a:pPr marL="0" indent="0" algn="just">
              <a:buNone/>
            </a:pPr>
            <a:r>
              <a:rPr lang="hr-HR" sz="2200" b="1" i="1" dirty="0" err="1"/>
              <a:t>Was</a:t>
            </a:r>
            <a:r>
              <a:rPr lang="hr-HR" sz="2200" b="1" i="1" dirty="0"/>
              <a:t> </a:t>
            </a:r>
            <a:r>
              <a:rPr lang="hr-HR" sz="2200" b="1" i="1" dirty="0" err="1"/>
              <a:t>she</a:t>
            </a:r>
            <a:r>
              <a:rPr lang="hr-HR" sz="2200" b="1" i="1" dirty="0"/>
              <a:t> </a:t>
            </a:r>
            <a:r>
              <a:rPr lang="hr-HR" sz="2200" b="1" i="1" dirty="0" err="1"/>
              <a:t>tired</a:t>
            </a:r>
            <a:r>
              <a:rPr lang="hr-HR" sz="2200" b="1" i="1" dirty="0"/>
              <a:t>? – </a:t>
            </a:r>
            <a:r>
              <a:rPr lang="hr-HR" sz="2200" b="1" i="1" dirty="0" err="1"/>
              <a:t>Yes</a:t>
            </a:r>
            <a:r>
              <a:rPr lang="hr-HR" sz="2200" b="1" i="1" dirty="0"/>
              <a:t>, </a:t>
            </a:r>
            <a:r>
              <a:rPr lang="hr-HR" sz="2200" b="1" i="1" dirty="0" err="1"/>
              <a:t>she</a:t>
            </a:r>
            <a:r>
              <a:rPr lang="hr-HR" sz="2200" b="1" i="1" dirty="0"/>
              <a:t> </a:t>
            </a:r>
            <a:r>
              <a:rPr lang="hr-HR" sz="2200" b="1" i="1" dirty="0" err="1"/>
              <a:t>was</a:t>
            </a:r>
            <a:r>
              <a:rPr lang="hr-HR" sz="2200" b="1" i="1" dirty="0"/>
              <a:t>. / No, </a:t>
            </a:r>
            <a:r>
              <a:rPr lang="hr-HR" sz="2200" b="1" i="1" dirty="0" err="1"/>
              <a:t>she</a:t>
            </a:r>
            <a:r>
              <a:rPr lang="hr-HR" sz="2200" b="1" i="1" dirty="0"/>
              <a:t> </a:t>
            </a:r>
            <a:r>
              <a:rPr lang="hr-HR" sz="2200" b="1" i="1" dirty="0" err="1"/>
              <a:t>wasn’t</a:t>
            </a:r>
            <a:r>
              <a:rPr lang="hr-HR" sz="2200" b="1" i="1" dirty="0"/>
              <a:t>.</a:t>
            </a:r>
          </a:p>
          <a:p>
            <a:pPr marL="0" indent="0" algn="just">
              <a:buNone/>
            </a:pPr>
            <a:endParaRPr lang="hr-HR" sz="2200" b="1" i="1" dirty="0"/>
          </a:p>
          <a:p>
            <a:pPr algn="just"/>
            <a:r>
              <a:rPr lang="hr-HR" sz="2200" b="1" i="1" dirty="0">
                <a:solidFill>
                  <a:srgbClr val="7030A0"/>
                </a:solidFill>
              </a:rPr>
              <a:t>wh- </a:t>
            </a:r>
            <a:r>
              <a:rPr lang="hr-HR" sz="2200" b="1" i="1" dirty="0" err="1">
                <a:solidFill>
                  <a:srgbClr val="7030A0"/>
                </a:solidFill>
              </a:rPr>
              <a:t>questions</a:t>
            </a:r>
            <a:endParaRPr lang="hr-HR" sz="2200" b="1" i="1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hr-HR" sz="2200" b="1" dirty="0"/>
          </a:p>
          <a:p>
            <a:pPr marL="0" indent="0" algn="just">
              <a:buNone/>
            </a:pPr>
            <a:r>
              <a:rPr lang="hr-HR" sz="2200" b="1" dirty="0">
                <a:solidFill>
                  <a:srgbClr val="FF0000"/>
                </a:solidFill>
              </a:rPr>
              <a:t>QUESTION WORD + WAS/WERE + SUBJECT</a:t>
            </a:r>
          </a:p>
          <a:p>
            <a:pPr marL="0" indent="0" algn="just">
              <a:buNone/>
            </a:pPr>
            <a:r>
              <a:rPr lang="hr-HR" sz="2200" b="1" i="1" dirty="0" err="1"/>
              <a:t>Where</a:t>
            </a:r>
            <a:r>
              <a:rPr lang="hr-HR" sz="2200" b="1" i="1" dirty="0"/>
              <a:t> </a:t>
            </a:r>
            <a:r>
              <a:rPr lang="hr-HR" sz="2200" b="1" i="1" dirty="0" err="1"/>
              <a:t>was</a:t>
            </a:r>
            <a:r>
              <a:rPr lang="hr-HR" sz="2200" b="1" i="1" dirty="0"/>
              <a:t> </a:t>
            </a:r>
            <a:r>
              <a:rPr lang="hr-HR" sz="2200" b="1" i="1" dirty="0" err="1"/>
              <a:t>your</a:t>
            </a:r>
            <a:r>
              <a:rPr lang="hr-HR" sz="2200" b="1" i="1" dirty="0"/>
              <a:t> </a:t>
            </a:r>
            <a:r>
              <a:rPr lang="hr-HR" sz="2200" b="1" i="1" dirty="0" err="1"/>
              <a:t>mum</a:t>
            </a:r>
            <a:r>
              <a:rPr lang="hr-HR" sz="2200" b="1" i="1" dirty="0"/>
              <a:t> </a:t>
            </a:r>
            <a:r>
              <a:rPr lang="hr-HR" sz="2200" b="1" i="1" dirty="0" err="1"/>
              <a:t>yesterday</a:t>
            </a:r>
            <a:r>
              <a:rPr lang="hr-HR" sz="2200" b="1" i="1" dirty="0"/>
              <a:t>?</a:t>
            </a:r>
            <a:endParaRPr lang="hr-HR" sz="2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756E5-37B5-285F-8107-E133AD3A3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2542" r="3643" b="4207"/>
          <a:stretch/>
        </p:blipFill>
        <p:spPr>
          <a:xfrm>
            <a:off x="68060" y="1825881"/>
            <a:ext cx="5965794" cy="22119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C39A2-C301-4247-A34B-18C478A2C444}"/>
              </a:ext>
            </a:extLst>
          </p:cNvPr>
          <p:cNvSpPr txBox="1"/>
          <p:nvPr/>
        </p:nvSpPr>
        <p:spPr>
          <a:xfrm>
            <a:off x="6096000" y="5575177"/>
            <a:ext cx="363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Copy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rules</a:t>
            </a:r>
            <a:r>
              <a:rPr lang="hr-HR" sz="2800" b="1" dirty="0"/>
              <a:t>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8982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F251D1-609C-1B40-91AB-5A43F785FD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521912" cy="685299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83B0E7-8E67-6586-B282-16AFCD1275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6" y="1108782"/>
            <a:ext cx="3946787" cy="48445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642EA2-4BB4-EC1E-0AD0-B223CB7B4F93}"/>
              </a:ext>
            </a:extLst>
          </p:cNvPr>
          <p:cNvSpPr txBox="1"/>
          <p:nvPr/>
        </p:nvSpPr>
        <p:spPr>
          <a:xfrm>
            <a:off x="6019060" y="204186"/>
            <a:ext cx="58059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 Task D. Work in pairs. </a:t>
            </a:r>
          </a:p>
          <a:p>
            <a:r>
              <a:rPr lang="en-US" sz="2800" b="1" dirty="0"/>
              <a:t>Student A asks the questions 1-8.</a:t>
            </a:r>
          </a:p>
          <a:p>
            <a:r>
              <a:rPr lang="en-US" sz="2800" b="1" dirty="0"/>
              <a:t>Student B selects a true answer from speech bubbles.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7935EF-56E9-5990-A7F8-0A4634278DAD}"/>
              </a:ext>
            </a:extLst>
          </p:cNvPr>
          <p:cNvSpPr txBox="1"/>
          <p:nvPr/>
        </p:nvSpPr>
        <p:spPr>
          <a:xfrm>
            <a:off x="5940640" y="2584881"/>
            <a:ext cx="5805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U</a:t>
            </a:r>
            <a:r>
              <a:rPr lang="en-US" sz="2800" b="1" dirty="0" err="1"/>
              <a:t>nscramble</a:t>
            </a:r>
            <a:r>
              <a:rPr lang="en-US" sz="2800" b="1" dirty="0"/>
              <a:t> the questions in Task E</a:t>
            </a:r>
            <a:r>
              <a:rPr lang="hr-HR" sz="2800" b="1" dirty="0"/>
              <a:t>.</a:t>
            </a:r>
            <a:r>
              <a:rPr lang="en-US" sz="2800" b="1" dirty="0"/>
              <a:t> Underline the question word. Then answer the questions below.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774711-A2B0-6D1A-E49A-32F0D8B89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48" y="1108782"/>
            <a:ext cx="4665214" cy="49839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BED344-814E-F12A-92F7-33715B91BDD8}"/>
              </a:ext>
            </a:extLst>
          </p:cNvPr>
          <p:cNvSpPr txBox="1"/>
          <p:nvPr/>
        </p:nvSpPr>
        <p:spPr>
          <a:xfrm>
            <a:off x="5950260" y="4257771"/>
            <a:ext cx="5805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57FBB-A3EF-C579-15F2-4CAE95988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3" y="2061250"/>
            <a:ext cx="4502383" cy="39617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944C99-1450-6525-A895-504AE5EF1A22}"/>
              </a:ext>
            </a:extLst>
          </p:cNvPr>
          <p:cNvSpPr txBox="1"/>
          <p:nvPr/>
        </p:nvSpPr>
        <p:spPr>
          <a:xfrm>
            <a:off x="5913822" y="5068886"/>
            <a:ext cx="601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Play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learn</a:t>
            </a:r>
            <a:r>
              <a:rPr lang="hr-HR" sz="2800" b="1" dirty="0"/>
              <a:t>! </a:t>
            </a:r>
            <a:r>
              <a:rPr lang="hr-HR" sz="2800" dirty="0">
                <a:hlinkClick r:id="rId6"/>
              </a:rPr>
              <a:t>https://wordwall.net/play/511/103/337</a:t>
            </a:r>
            <a:r>
              <a:rPr lang="hr-H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92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64.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072" y="1338504"/>
            <a:ext cx="3945976" cy="501040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5965109" y="1982643"/>
            <a:ext cx="5690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Fill in the sentences in Task C with WAS, WASN’T, WERE, WEREN’T. </a:t>
            </a:r>
          </a:p>
          <a:p>
            <a:r>
              <a:rPr lang="en-US" sz="2800" b="1" dirty="0"/>
              <a:t>Put the sentences in chronological order. Copy the sentences.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916388" y="346666"/>
            <a:ext cx="581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telephone</a:t>
            </a:r>
            <a:r>
              <a:rPr lang="hr-HR" sz="2800" b="1" dirty="0"/>
              <a:t> </a:t>
            </a:r>
            <a:r>
              <a:rPr lang="hr-HR" sz="2800" b="1" dirty="0" err="1"/>
              <a:t>conversations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B. </a:t>
            </a:r>
            <a:r>
              <a:rPr lang="hr-HR" sz="2800" b="1" dirty="0" err="1"/>
              <a:t>Act</a:t>
            </a:r>
            <a:r>
              <a:rPr lang="hr-HR" sz="2800" b="1" dirty="0"/>
              <a:t> </a:t>
            </a:r>
            <a:r>
              <a:rPr lang="hr-HR" sz="2800" b="1" dirty="0" err="1"/>
              <a:t>them</a:t>
            </a:r>
            <a:r>
              <a:rPr lang="hr-HR" sz="2800" b="1" dirty="0"/>
              <a:t> </a:t>
            </a:r>
            <a:r>
              <a:rPr lang="hr-HR" sz="2800" b="1" dirty="0" err="1"/>
              <a:t>out</a:t>
            </a:r>
            <a:r>
              <a:rPr lang="hr-HR" sz="2800" b="1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5928886" y="1378017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74CD27-AACF-6F66-CFA1-97228A296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8" y="2305666"/>
            <a:ext cx="5425097" cy="22508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FE5DD7-132E-E63D-BD64-6F8226FF7A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t="28657" r="11842" b="4598"/>
          <a:stretch/>
        </p:blipFill>
        <p:spPr>
          <a:xfrm>
            <a:off x="319279" y="2822723"/>
            <a:ext cx="5315561" cy="16693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EACE52-3674-A4AD-627C-08A3D91D2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9" y="1948787"/>
            <a:ext cx="5539293" cy="39004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4A0071F-4072-A626-EA03-33733A8C1252}"/>
              </a:ext>
            </a:extLst>
          </p:cNvPr>
          <p:cNvSpPr txBox="1"/>
          <p:nvPr/>
        </p:nvSpPr>
        <p:spPr>
          <a:xfrm>
            <a:off x="5973821" y="403328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48967A-3503-0E43-8FB8-B1BBD5535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1" y="2428252"/>
            <a:ext cx="5062227" cy="2941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983A15B-9A65-8FA2-E657-B77F4FA8A02C}"/>
              </a:ext>
            </a:extLst>
          </p:cNvPr>
          <p:cNvSpPr txBox="1"/>
          <p:nvPr/>
        </p:nvSpPr>
        <p:spPr>
          <a:xfrm>
            <a:off x="344263" y="3898993"/>
            <a:ext cx="22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4A00CD-B029-2EBA-F84F-37BA6B4D614F}"/>
              </a:ext>
            </a:extLst>
          </p:cNvPr>
          <p:cNvSpPr txBox="1"/>
          <p:nvPr/>
        </p:nvSpPr>
        <p:spPr>
          <a:xfrm>
            <a:off x="330957" y="2621721"/>
            <a:ext cx="22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EA58FC-E3F7-EED9-85E6-182AA3674F4F}"/>
              </a:ext>
            </a:extLst>
          </p:cNvPr>
          <p:cNvSpPr txBox="1"/>
          <p:nvPr/>
        </p:nvSpPr>
        <p:spPr>
          <a:xfrm>
            <a:off x="344263" y="4195547"/>
            <a:ext cx="22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022D0D-790F-9C40-FC32-060D6BFD04F9}"/>
              </a:ext>
            </a:extLst>
          </p:cNvPr>
          <p:cNvSpPr txBox="1"/>
          <p:nvPr/>
        </p:nvSpPr>
        <p:spPr>
          <a:xfrm>
            <a:off x="355792" y="2352890"/>
            <a:ext cx="22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110572-7867-09BC-91F9-5827F6F69B19}"/>
              </a:ext>
            </a:extLst>
          </p:cNvPr>
          <p:cNvSpPr txBox="1"/>
          <p:nvPr/>
        </p:nvSpPr>
        <p:spPr>
          <a:xfrm>
            <a:off x="344263" y="4472339"/>
            <a:ext cx="22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27269E-B3AA-8942-3777-5DA4C0B96985}"/>
              </a:ext>
            </a:extLst>
          </p:cNvPr>
          <p:cNvSpPr txBox="1"/>
          <p:nvPr/>
        </p:nvSpPr>
        <p:spPr>
          <a:xfrm>
            <a:off x="355792" y="2912533"/>
            <a:ext cx="22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A310E-4706-26B7-92F3-86F77A7F2B3E}"/>
              </a:ext>
            </a:extLst>
          </p:cNvPr>
          <p:cNvSpPr txBox="1"/>
          <p:nvPr/>
        </p:nvSpPr>
        <p:spPr>
          <a:xfrm>
            <a:off x="344263" y="4742608"/>
            <a:ext cx="22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1C254F-AAB6-4681-38D9-37BED9C2082E}"/>
              </a:ext>
            </a:extLst>
          </p:cNvPr>
          <p:cNvSpPr txBox="1"/>
          <p:nvPr/>
        </p:nvSpPr>
        <p:spPr>
          <a:xfrm>
            <a:off x="362391" y="3646319"/>
            <a:ext cx="22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2DACFF-35B0-837A-CB68-38B8FC51B2E5}"/>
              </a:ext>
            </a:extLst>
          </p:cNvPr>
          <p:cNvSpPr txBox="1"/>
          <p:nvPr/>
        </p:nvSpPr>
        <p:spPr>
          <a:xfrm>
            <a:off x="355792" y="3361152"/>
            <a:ext cx="22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3CBB87-F650-4301-F3BD-C29BECA8EB65}"/>
              </a:ext>
            </a:extLst>
          </p:cNvPr>
          <p:cNvSpPr txBox="1"/>
          <p:nvPr/>
        </p:nvSpPr>
        <p:spPr>
          <a:xfrm>
            <a:off x="285872" y="5053962"/>
            <a:ext cx="46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6EF701-A674-4FC3-8FC1-D4B7305F0B05}"/>
              </a:ext>
            </a:extLst>
          </p:cNvPr>
          <p:cNvSpPr txBox="1"/>
          <p:nvPr/>
        </p:nvSpPr>
        <p:spPr>
          <a:xfrm>
            <a:off x="6006124" y="4849108"/>
            <a:ext cx="581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true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D. Use WAS, WASN’T, WERE OR. WEREN’T.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504EBD2-6DE8-BCDE-E4A2-A85F9A67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" y="2207161"/>
            <a:ext cx="5738357" cy="31625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ADCDA3C-C5B0-E0D9-6C22-949A46BF70CD}"/>
              </a:ext>
            </a:extLst>
          </p:cNvPr>
          <p:cNvSpPr txBox="1"/>
          <p:nvPr/>
        </p:nvSpPr>
        <p:spPr>
          <a:xfrm>
            <a:off x="6006124" y="5849201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Share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69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65.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072" y="1361893"/>
            <a:ext cx="3945976" cy="496362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6223114" y="2781759"/>
            <a:ext cx="5690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five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Orville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Wilbur</a:t>
            </a:r>
            <a:r>
              <a:rPr lang="hr-HR" sz="2800" b="1" dirty="0"/>
              <a:t> Wright.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262536" y="1286450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conversation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262536" y="198067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A0071F-4072-A626-EA03-33733A8C1252}"/>
              </a:ext>
            </a:extLst>
          </p:cNvPr>
          <p:cNvSpPr txBox="1"/>
          <p:nvPr/>
        </p:nvSpPr>
        <p:spPr>
          <a:xfrm>
            <a:off x="6223114" y="3830887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AEFA4-0967-B348-1F44-76AAFC751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1" y="1168852"/>
            <a:ext cx="4054191" cy="53497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3238C9-5DDA-9533-D4B4-D58DE96D0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87" y="3220906"/>
            <a:ext cx="3441721" cy="3228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3DF5F0-4762-9BBF-2ACA-F787DE33F0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t="-4533" r="-313" b="4533"/>
          <a:stretch/>
        </p:blipFill>
        <p:spPr>
          <a:xfrm>
            <a:off x="82661" y="3151439"/>
            <a:ext cx="5690587" cy="12653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4DD8EF-5C1C-9A5F-0FDF-68D758AAC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1" y="3561923"/>
            <a:ext cx="5534545" cy="5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DFCC7F-B254-14EC-148E-13A7F3C647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4256" cy="685334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6A9870-3163-235F-5647-9D008DAE71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44" y="324955"/>
            <a:ext cx="3198368" cy="62034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A6B047-26BE-F679-BDBF-21850D3CB0FE}"/>
              </a:ext>
            </a:extLst>
          </p:cNvPr>
          <p:cNvSpPr txBox="1"/>
          <p:nvPr/>
        </p:nvSpPr>
        <p:spPr>
          <a:xfrm>
            <a:off x="6096000" y="277048"/>
            <a:ext cx="5800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Emma </a:t>
            </a:r>
            <a:r>
              <a:rPr lang="hr-HR" sz="2400" b="1" dirty="0" err="1"/>
              <a:t>is</a:t>
            </a:r>
            <a:r>
              <a:rPr lang="hr-HR" sz="2400" b="1" dirty="0"/>
              <a:t> </a:t>
            </a:r>
            <a:r>
              <a:rPr lang="hr-HR" sz="2400" b="1" dirty="0" err="1"/>
              <a:t>phoning</a:t>
            </a:r>
            <a:r>
              <a:rPr lang="hr-HR" sz="2400" b="1" dirty="0"/>
              <a:t> Tara. Read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dialogue</a:t>
            </a:r>
            <a:r>
              <a:rPr lang="hr-HR" sz="2400" b="1" dirty="0"/>
              <a:t> </a:t>
            </a:r>
            <a:r>
              <a:rPr lang="hr-HR" sz="2400" b="1" dirty="0" err="1"/>
              <a:t>and</a:t>
            </a:r>
            <a:r>
              <a:rPr lang="hr-HR" sz="2400" b="1" dirty="0"/>
              <a:t> put </a:t>
            </a:r>
            <a:r>
              <a:rPr lang="hr-HR" sz="2400" b="1" dirty="0" err="1"/>
              <a:t>their</a:t>
            </a:r>
            <a:r>
              <a:rPr lang="hr-HR" sz="2400" b="1" dirty="0"/>
              <a:t> </a:t>
            </a:r>
            <a:r>
              <a:rPr lang="hr-HR" sz="2400" b="1" dirty="0" err="1"/>
              <a:t>telephone</a:t>
            </a:r>
            <a:r>
              <a:rPr lang="hr-HR" sz="2400" b="1" dirty="0"/>
              <a:t> </a:t>
            </a:r>
            <a:r>
              <a:rPr lang="hr-HR" sz="2400" b="1" dirty="0" err="1"/>
              <a:t>conversation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proper</a:t>
            </a:r>
            <a:r>
              <a:rPr lang="hr-HR" sz="2400" b="1" dirty="0"/>
              <a:t> </a:t>
            </a:r>
            <a:r>
              <a:rPr lang="hr-HR" sz="2400" b="1" dirty="0" err="1"/>
              <a:t>order</a:t>
            </a:r>
            <a:r>
              <a:rPr lang="hr-HR" sz="24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CE750-4510-4C22-0CBC-A786B5E4E7E8}"/>
              </a:ext>
            </a:extLst>
          </p:cNvPr>
          <p:cNvSpPr txBox="1"/>
          <p:nvPr/>
        </p:nvSpPr>
        <p:spPr>
          <a:xfrm>
            <a:off x="6096000" y="1662043"/>
            <a:ext cx="5800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/>
              <a:t>Listen</a:t>
            </a:r>
            <a:r>
              <a:rPr lang="hr-HR" sz="2400" b="1" dirty="0"/>
              <a:t> </a:t>
            </a:r>
            <a:r>
              <a:rPr lang="hr-HR" sz="2400" b="1" dirty="0" err="1"/>
              <a:t>and</a:t>
            </a:r>
            <a:r>
              <a:rPr lang="hr-HR" sz="2400" b="1" dirty="0"/>
              <a:t> </a:t>
            </a:r>
            <a:r>
              <a:rPr lang="hr-HR" sz="2400" b="1" dirty="0" err="1"/>
              <a:t>check</a:t>
            </a:r>
            <a:r>
              <a:rPr lang="hr-HR" sz="2400" b="1" dirty="0"/>
              <a:t>.</a:t>
            </a:r>
          </a:p>
        </p:txBody>
      </p:sp>
      <p:pic>
        <p:nvPicPr>
          <p:cNvPr id="11" name="l__12_4_we_are_in_trouble">
            <a:hlinkClick r:id="" action="ppaction://media"/>
            <a:extLst>
              <a:ext uri="{FF2B5EF4-FFF2-40B4-BE49-F238E27FC236}">
                <a16:creationId xmlns:a16="http://schemas.microsoft.com/office/drawing/2014/main" id="{249FFB9E-5A73-B821-FED1-3A6306901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5443" y="1688738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D1FCA2-B5F0-7986-7A8A-7D3EAE4F11B7}"/>
              </a:ext>
            </a:extLst>
          </p:cNvPr>
          <p:cNvSpPr txBox="1"/>
          <p:nvPr/>
        </p:nvSpPr>
        <p:spPr>
          <a:xfrm>
            <a:off x="1287262" y="2308194"/>
            <a:ext cx="44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256FF-FD44-C28E-688A-E7C12DB55AE6}"/>
              </a:ext>
            </a:extLst>
          </p:cNvPr>
          <p:cNvSpPr txBox="1"/>
          <p:nvPr/>
        </p:nvSpPr>
        <p:spPr>
          <a:xfrm>
            <a:off x="1287262" y="2939988"/>
            <a:ext cx="44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8B5822-D3A6-4D80-0B4E-8DBE2701296B}"/>
              </a:ext>
            </a:extLst>
          </p:cNvPr>
          <p:cNvSpPr txBox="1"/>
          <p:nvPr/>
        </p:nvSpPr>
        <p:spPr>
          <a:xfrm>
            <a:off x="1287262" y="4153894"/>
            <a:ext cx="44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1D149-04F0-D4BC-ACE1-6D5F02A99B60}"/>
              </a:ext>
            </a:extLst>
          </p:cNvPr>
          <p:cNvSpPr txBox="1"/>
          <p:nvPr/>
        </p:nvSpPr>
        <p:spPr>
          <a:xfrm>
            <a:off x="1287262" y="4390061"/>
            <a:ext cx="44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F61183-70F4-1AB7-B777-DC86B2089E2B}"/>
              </a:ext>
            </a:extLst>
          </p:cNvPr>
          <p:cNvSpPr txBox="1"/>
          <p:nvPr/>
        </p:nvSpPr>
        <p:spPr>
          <a:xfrm>
            <a:off x="1287262" y="5183134"/>
            <a:ext cx="44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F39C5A-0E65-76E4-16D4-53D58DFE355E}"/>
              </a:ext>
            </a:extLst>
          </p:cNvPr>
          <p:cNvSpPr txBox="1"/>
          <p:nvPr/>
        </p:nvSpPr>
        <p:spPr>
          <a:xfrm>
            <a:off x="1287262" y="5606875"/>
            <a:ext cx="44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435E17-0B5D-0BAF-48F0-943B4D9D03EE}"/>
              </a:ext>
            </a:extLst>
          </p:cNvPr>
          <p:cNvSpPr txBox="1"/>
          <p:nvPr/>
        </p:nvSpPr>
        <p:spPr>
          <a:xfrm>
            <a:off x="6096000" y="2399012"/>
            <a:ext cx="5995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/>
              <a:t>Listen</a:t>
            </a:r>
            <a:r>
              <a:rPr lang="hr-HR" sz="2400" b="1" dirty="0"/>
              <a:t> to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dialogue</a:t>
            </a:r>
            <a:r>
              <a:rPr lang="hr-HR" sz="2400" b="1" dirty="0"/>
              <a:t> </a:t>
            </a:r>
            <a:r>
              <a:rPr lang="hr-HR" sz="2400" b="1" dirty="0" err="1"/>
              <a:t>once</a:t>
            </a:r>
            <a:r>
              <a:rPr lang="hr-HR" sz="2400" b="1" dirty="0"/>
              <a:t> </a:t>
            </a:r>
            <a:r>
              <a:rPr lang="hr-HR" sz="2400" b="1" dirty="0" err="1"/>
              <a:t>again</a:t>
            </a:r>
            <a:r>
              <a:rPr lang="hr-HR" sz="2400" b="1" dirty="0"/>
              <a:t>. </a:t>
            </a:r>
          </a:p>
          <a:p>
            <a:r>
              <a:rPr lang="hr-HR" sz="2400" b="1" dirty="0"/>
              <a:t>Sit </a:t>
            </a:r>
            <a:r>
              <a:rPr lang="hr-HR" sz="2400" b="1" dirty="0" err="1"/>
              <a:t>back</a:t>
            </a:r>
            <a:r>
              <a:rPr lang="hr-HR" sz="2400" b="1" dirty="0"/>
              <a:t> to </a:t>
            </a:r>
            <a:r>
              <a:rPr lang="hr-HR" sz="2400" b="1" dirty="0" err="1"/>
              <a:t>back</a:t>
            </a:r>
            <a:r>
              <a:rPr lang="hr-HR" sz="2400" b="1" dirty="0"/>
              <a:t>. </a:t>
            </a:r>
            <a:r>
              <a:rPr lang="hr-HR" sz="2400" b="1" dirty="0" err="1"/>
              <a:t>Act</a:t>
            </a:r>
            <a:r>
              <a:rPr lang="hr-HR" sz="2400" b="1" dirty="0"/>
              <a:t> </a:t>
            </a:r>
            <a:r>
              <a:rPr lang="hr-HR" sz="2400" b="1" dirty="0" err="1"/>
              <a:t>out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conversation</a:t>
            </a:r>
            <a:r>
              <a:rPr lang="hr-HR" sz="2400" b="1" dirty="0"/>
              <a:t>.</a:t>
            </a:r>
          </a:p>
        </p:txBody>
      </p:sp>
      <p:pic>
        <p:nvPicPr>
          <p:cNvPr id="19" name="l__12_4_we_are_in_trouble">
            <a:hlinkClick r:id="" action="ppaction://media"/>
            <a:extLst>
              <a:ext uri="{FF2B5EF4-FFF2-40B4-BE49-F238E27FC236}">
                <a16:creationId xmlns:a16="http://schemas.microsoft.com/office/drawing/2014/main" id="{D7DFEF19-C96A-87AD-01E5-ED6E0F08C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5374" y="2356976"/>
            <a:ext cx="487363" cy="487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501159-8CC0-2B06-E69A-2EF68998D3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3" y="1688738"/>
            <a:ext cx="4279154" cy="38287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C5F1148-1453-A18E-A1F1-E40B6F90E595}"/>
              </a:ext>
            </a:extLst>
          </p:cNvPr>
          <p:cNvSpPr txBox="1"/>
          <p:nvPr/>
        </p:nvSpPr>
        <p:spPr>
          <a:xfrm>
            <a:off x="5516384" y="3309320"/>
            <a:ext cx="6575002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C000"/>
                </a:solidFill>
              </a:rPr>
              <a:t>EVERYDAY LANGUAGE </a:t>
            </a:r>
          </a:p>
          <a:p>
            <a:r>
              <a:rPr lang="hr-HR" sz="2400" b="1" dirty="0" err="1"/>
              <a:t>We</a:t>
            </a:r>
            <a:r>
              <a:rPr lang="hr-HR" sz="2400" b="1" dirty="0"/>
              <a:t> </a:t>
            </a:r>
            <a:r>
              <a:rPr lang="hr-HR" sz="2400" b="1" dirty="0" err="1"/>
              <a:t>ask</a:t>
            </a:r>
            <a:r>
              <a:rPr lang="hr-HR" sz="2400" b="1" dirty="0"/>
              <a:t> for </a:t>
            </a:r>
            <a:r>
              <a:rPr lang="hr-HR" sz="2400" b="1" dirty="0" err="1"/>
              <a:t>permission</a:t>
            </a:r>
            <a:r>
              <a:rPr lang="hr-HR" sz="2400" b="1" dirty="0"/>
              <a:t> </a:t>
            </a:r>
            <a:r>
              <a:rPr lang="hr-HR" sz="2400" b="1" dirty="0" err="1"/>
              <a:t>when</a:t>
            </a:r>
            <a:r>
              <a:rPr lang="hr-HR" sz="2400" b="1" dirty="0"/>
              <a:t> </a:t>
            </a:r>
            <a:r>
              <a:rPr lang="hr-HR" sz="2400" b="1" dirty="0" err="1"/>
              <a:t>we</a:t>
            </a:r>
            <a:r>
              <a:rPr lang="hr-HR" sz="2400" b="1" dirty="0"/>
              <a:t> place 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CAN WE…</a:t>
            </a:r>
            <a:r>
              <a:rPr lang="hr-HR" sz="2400" b="1" dirty="0"/>
              <a:t>, </a:t>
            </a:r>
            <a:r>
              <a:rPr lang="hr-HR" sz="2400" b="1" dirty="0">
                <a:solidFill>
                  <a:srgbClr val="FF0000"/>
                </a:solidFill>
              </a:rPr>
              <a:t>MAY I…</a:t>
            </a:r>
            <a:r>
              <a:rPr lang="hr-HR" sz="2400" b="1" dirty="0"/>
              <a:t> OR </a:t>
            </a:r>
            <a:r>
              <a:rPr lang="hr-HR" sz="2400" b="1" dirty="0">
                <a:solidFill>
                  <a:srgbClr val="FF0000"/>
                </a:solidFill>
              </a:rPr>
              <a:t>CAN I… </a:t>
            </a:r>
            <a:r>
              <a:rPr lang="hr-HR" sz="2400" b="1" dirty="0"/>
              <a:t>at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beginning</a:t>
            </a:r>
            <a:r>
              <a:rPr lang="hr-HR" sz="2400" b="1" dirty="0"/>
              <a:t> </a:t>
            </a:r>
            <a:r>
              <a:rPr lang="hr-HR" sz="2400" b="1" dirty="0" err="1"/>
              <a:t>of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sentence.</a:t>
            </a:r>
          </a:p>
          <a:p>
            <a:endParaRPr lang="hr-HR" sz="2400" b="1" dirty="0"/>
          </a:p>
          <a:p>
            <a:r>
              <a:rPr lang="hr-HR" sz="2400" dirty="0">
                <a:solidFill>
                  <a:schemeClr val="accent1"/>
                </a:solidFill>
              </a:rPr>
              <a:t>Tražimo dopuštenje tako što ćemo na početak rečenice staviti izraze poput </a:t>
            </a:r>
            <a:r>
              <a:rPr lang="hr-HR" sz="2400" dirty="0">
                <a:solidFill>
                  <a:srgbClr val="FF0000"/>
                </a:solidFill>
              </a:rPr>
              <a:t>CAN WE… </a:t>
            </a:r>
            <a:r>
              <a:rPr lang="hr-HR" sz="2400" dirty="0">
                <a:solidFill>
                  <a:schemeClr val="accent1"/>
                </a:solidFill>
              </a:rPr>
              <a:t>(Smijemo li), </a:t>
            </a:r>
            <a:r>
              <a:rPr lang="hr-HR" sz="2400" dirty="0">
                <a:solidFill>
                  <a:srgbClr val="FF0000"/>
                </a:solidFill>
              </a:rPr>
              <a:t>MAY I…</a:t>
            </a:r>
            <a:r>
              <a:rPr lang="hr-HR" sz="2400" dirty="0"/>
              <a:t> </a:t>
            </a:r>
            <a:r>
              <a:rPr lang="hr-HR" sz="2400" dirty="0">
                <a:solidFill>
                  <a:schemeClr val="accent1"/>
                </a:solidFill>
              </a:rPr>
              <a:t>OR </a:t>
            </a:r>
            <a:r>
              <a:rPr lang="hr-HR" sz="2400" dirty="0">
                <a:solidFill>
                  <a:srgbClr val="FF0000"/>
                </a:solidFill>
              </a:rPr>
              <a:t>CAN I…</a:t>
            </a:r>
            <a:r>
              <a:rPr lang="hr-HR" sz="2400" dirty="0"/>
              <a:t> </a:t>
            </a:r>
            <a:r>
              <a:rPr lang="hr-HR" sz="2400" dirty="0">
                <a:solidFill>
                  <a:schemeClr val="accent1"/>
                </a:solidFill>
              </a:rPr>
              <a:t>(mogu li ili smijem li…). </a:t>
            </a:r>
          </a:p>
        </p:txBody>
      </p:sp>
    </p:spTree>
    <p:extLst>
      <p:ext uri="{BB962C8B-B14F-4D97-AF65-F5344CB8AC3E}">
        <p14:creationId xmlns:p14="http://schemas.microsoft.com/office/powerpoint/2010/main" val="173919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92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92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DFCC7F-B254-14EC-148E-13A7F3C647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4256" cy="685334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3961EF-D898-ECEE-2DAA-E7665CD84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1" y="97653"/>
            <a:ext cx="3553613" cy="66580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5D44F6-C98E-FCDB-4594-EB0D8BA5DBB1}"/>
              </a:ext>
            </a:extLst>
          </p:cNvPr>
          <p:cNvSpPr txBox="1"/>
          <p:nvPr/>
        </p:nvSpPr>
        <p:spPr>
          <a:xfrm>
            <a:off x="5819371" y="1032626"/>
            <a:ext cx="60323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Act out one of the dialogues in Task D. </a:t>
            </a:r>
          </a:p>
          <a:p>
            <a:r>
              <a:rPr lang="en-US" sz="2800" b="1" dirty="0"/>
              <a:t>Use phrases similar to the ones above. Work in pairs. There’s you and your mum </a:t>
            </a:r>
            <a:r>
              <a:rPr lang="hr-HR" sz="2800" b="1" dirty="0" err="1"/>
              <a:t>or</a:t>
            </a:r>
            <a:r>
              <a:rPr lang="en-US" sz="2800" b="1" dirty="0"/>
              <a:t> dad.</a:t>
            </a:r>
          </a:p>
        </p:txBody>
      </p:sp>
    </p:spTree>
    <p:extLst>
      <p:ext uri="{BB962C8B-B14F-4D97-AF65-F5344CB8AC3E}">
        <p14:creationId xmlns:p14="http://schemas.microsoft.com/office/powerpoint/2010/main" val="2122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66.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187" y="1361893"/>
            <a:ext cx="3915746" cy="496362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6155034" y="3595209"/>
            <a:ext cx="569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Make </a:t>
            </a:r>
            <a:r>
              <a:rPr lang="hr-HR" sz="2800" b="1" dirty="0" err="1"/>
              <a:t>two</a:t>
            </a:r>
            <a:r>
              <a:rPr lang="hr-HR" sz="2800" b="1" dirty="0"/>
              <a:t>-line </a:t>
            </a:r>
            <a:r>
              <a:rPr lang="hr-HR" sz="2800" b="1" dirty="0" err="1"/>
              <a:t>dialogue</a:t>
            </a:r>
            <a:r>
              <a:rPr lang="hr-HR" sz="2800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155034" y="1323200"/>
            <a:ext cx="5812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WAS </a:t>
            </a:r>
            <a:r>
              <a:rPr lang="hr-HR" sz="2800" b="1" dirty="0" err="1"/>
              <a:t>or</a:t>
            </a:r>
            <a:r>
              <a:rPr lang="hr-HR" sz="2800" b="1" dirty="0"/>
              <a:t> WERE. </a:t>
            </a:r>
            <a:r>
              <a:rPr lang="hr-HR" sz="2800" b="1" dirty="0" err="1"/>
              <a:t>Then</a:t>
            </a:r>
            <a:r>
              <a:rPr lang="hr-HR" sz="2800" b="1" dirty="0"/>
              <a:t> </a:t>
            </a:r>
            <a:r>
              <a:rPr lang="hr-HR" sz="2800" b="1" dirty="0" err="1"/>
              <a:t>ask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partner. </a:t>
            </a:r>
          </a:p>
          <a:p>
            <a:r>
              <a:rPr lang="hr-HR" sz="2800" b="1" dirty="0" err="1"/>
              <a:t>Write</a:t>
            </a:r>
            <a:r>
              <a:rPr lang="hr-HR" sz="2800" b="1" dirty="0"/>
              <a:t> a </a:t>
            </a:r>
            <a:r>
              <a:rPr lang="hr-HR" sz="2800" b="1" dirty="0" err="1"/>
              <a:t>report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him</a:t>
            </a:r>
            <a:r>
              <a:rPr lang="hr-HR" sz="2800" b="1" dirty="0"/>
              <a:t>/</a:t>
            </a:r>
            <a:r>
              <a:rPr lang="hr-HR" sz="2800" b="1" dirty="0" err="1"/>
              <a:t>her</a:t>
            </a:r>
            <a:r>
              <a:rPr lang="hr-HR" sz="2800" b="1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155034" y="2757000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A0071F-4072-A626-EA03-33733A8C1252}"/>
              </a:ext>
            </a:extLst>
          </p:cNvPr>
          <p:cNvSpPr txBox="1"/>
          <p:nvPr/>
        </p:nvSpPr>
        <p:spPr>
          <a:xfrm>
            <a:off x="6195410" y="4149806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Read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dialogue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6E156-D82D-22BB-F496-5FA4B861E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5" y="2100788"/>
            <a:ext cx="5375567" cy="30357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3513A-501A-50CC-6363-ED4DBB881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2" y="2566503"/>
            <a:ext cx="1226036" cy="2554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1F9824-15B8-7A6A-2A2E-7282D400F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3" y="1393453"/>
            <a:ext cx="4715328" cy="49005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948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D771-532F-8388-40F7-B69EC519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/>
          <a:lstStyle/>
          <a:p>
            <a:pPr algn="ctr"/>
            <a:r>
              <a:rPr lang="hr-HR" dirty="0"/>
              <a:t>	</a:t>
            </a:r>
            <a:r>
              <a:rPr lang="hr-HR" dirty="0" err="1"/>
              <a:t>Unscramble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word </a:t>
            </a:r>
            <a:r>
              <a:rPr lang="hr-HR" b="1" dirty="0"/>
              <a:t>INGTELNEPHO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3DD420-798F-8740-ADC9-4D48CDD37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311484"/>
            <a:ext cx="1691701" cy="3199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1CF09D-2B4A-2DAA-B60B-071A3BC03FF6}"/>
              </a:ext>
            </a:extLst>
          </p:cNvPr>
          <p:cNvSpPr txBox="1">
            <a:spLocks/>
          </p:cNvSpPr>
          <p:nvPr/>
        </p:nvSpPr>
        <p:spPr>
          <a:xfrm>
            <a:off x="1028700" y="1089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answer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b="1" dirty="0"/>
              <a:t>TELEPHONING!</a:t>
            </a:r>
            <a:endParaRPr lang="hr-H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13157B-368D-A0D9-81F2-F82358A4082E}"/>
              </a:ext>
            </a:extLst>
          </p:cNvPr>
          <p:cNvSpPr txBox="1">
            <a:spLocks/>
          </p:cNvSpPr>
          <p:nvPr/>
        </p:nvSpPr>
        <p:spPr>
          <a:xfrm>
            <a:off x="3052762" y="2415383"/>
            <a:ext cx="6467475" cy="3199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dirty="0"/>
              <a:t>How </a:t>
            </a:r>
            <a:r>
              <a:rPr lang="hr-HR" dirty="0" err="1"/>
              <a:t>often</a:t>
            </a:r>
            <a:r>
              <a:rPr lang="hr-HR" dirty="0"/>
              <a:t> do </a:t>
            </a:r>
            <a:r>
              <a:rPr lang="hr-HR" dirty="0" err="1"/>
              <a:t>you</a:t>
            </a:r>
            <a:r>
              <a:rPr lang="hr-HR" dirty="0"/>
              <a:t> use a </a:t>
            </a:r>
            <a:r>
              <a:rPr lang="hr-HR" dirty="0" err="1"/>
              <a:t>phone</a:t>
            </a:r>
            <a:r>
              <a:rPr lang="hr-HR" dirty="0"/>
              <a:t>?</a:t>
            </a:r>
          </a:p>
          <a:p>
            <a:pPr algn="ctr"/>
            <a:r>
              <a:rPr lang="hr-HR" dirty="0"/>
              <a:t>Do </a:t>
            </a:r>
            <a:r>
              <a:rPr lang="hr-HR" dirty="0" err="1"/>
              <a:t>you</a:t>
            </a:r>
            <a:r>
              <a:rPr lang="hr-HR" dirty="0"/>
              <a:t> make </a:t>
            </a:r>
            <a:r>
              <a:rPr lang="hr-HR" dirty="0" err="1"/>
              <a:t>phone</a:t>
            </a:r>
            <a:r>
              <a:rPr lang="hr-HR" dirty="0"/>
              <a:t> </a:t>
            </a:r>
            <a:r>
              <a:rPr lang="hr-HR" dirty="0" err="1"/>
              <a:t>calls</a:t>
            </a:r>
            <a:r>
              <a:rPr lang="hr-HR" dirty="0"/>
              <a:t>?</a:t>
            </a:r>
          </a:p>
          <a:p>
            <a:pPr algn="ctr"/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phrases</a:t>
            </a:r>
            <a:r>
              <a:rPr lang="hr-HR" dirty="0"/>
              <a:t> do </a:t>
            </a:r>
            <a:r>
              <a:rPr lang="hr-HR" dirty="0" err="1"/>
              <a:t>you</a:t>
            </a:r>
            <a:r>
              <a:rPr lang="hr-HR" dirty="0"/>
              <a:t> use </a:t>
            </a:r>
            <a:r>
              <a:rPr lang="hr-HR" dirty="0" err="1"/>
              <a:t>when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phone</a:t>
            </a:r>
            <a:r>
              <a:rPr lang="hr-HR" dirty="0"/>
              <a:t> </a:t>
            </a:r>
            <a:r>
              <a:rPr lang="hr-HR" dirty="0" err="1"/>
              <a:t>someone</a:t>
            </a:r>
            <a:r>
              <a:rPr lang="hr-HR" dirty="0"/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B2A4C9-212B-0C2C-4437-61F29F649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213" y="2631779"/>
            <a:ext cx="2074034" cy="2578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532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096C7F-A333-FBF0-0F76-239E60475A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9164" cy="68580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54B53-7706-65F2-C33B-AC987527B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3650" y="415925"/>
            <a:ext cx="5181600" cy="898525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first</a:t>
            </a:r>
            <a:r>
              <a:rPr lang="hr-HR" b="1" dirty="0"/>
              <a:t> sentence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6B1F2-8512-BDF8-DDA8-97F11C995B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" y="2095500"/>
            <a:ext cx="5565067" cy="21145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5F997CA-DACC-F34B-1C30-F72B393FEC05}"/>
              </a:ext>
            </a:extLst>
          </p:cNvPr>
          <p:cNvSpPr txBox="1">
            <a:spLocks/>
          </p:cNvSpPr>
          <p:nvPr/>
        </p:nvSpPr>
        <p:spPr>
          <a:xfrm>
            <a:off x="6343650" y="1435100"/>
            <a:ext cx="5181600" cy="89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second</a:t>
            </a:r>
            <a:r>
              <a:rPr lang="hr-HR" b="1" dirty="0"/>
              <a:t> sentence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</a:p>
        </p:txBody>
      </p:sp>
      <p:pic>
        <p:nvPicPr>
          <p:cNvPr id="12" name="l__12_1_telephone_conversation_1">
            <a:hlinkClick r:id="" action="ppaction://media"/>
            <a:extLst>
              <a:ext uri="{FF2B5EF4-FFF2-40B4-BE49-F238E27FC236}">
                <a16:creationId xmlns:a16="http://schemas.microsoft.com/office/drawing/2014/main" id="{035A0AED-E4A3-7B13-B69F-29E6DC604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0850" y="821530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DFC890-A403-1791-0DD9-E36B6E1BC0C0}"/>
              </a:ext>
            </a:extLst>
          </p:cNvPr>
          <p:cNvSpPr txBox="1"/>
          <p:nvPr/>
        </p:nvSpPr>
        <p:spPr>
          <a:xfrm>
            <a:off x="2982632" y="2930525"/>
            <a:ext cx="204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her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mum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4" name="l__12_2_telephone_conversation_2">
            <a:hlinkClick r:id="" action="ppaction://media"/>
            <a:extLst>
              <a:ext uri="{FF2B5EF4-FFF2-40B4-BE49-F238E27FC236}">
                <a16:creationId xmlns:a16="http://schemas.microsoft.com/office/drawing/2014/main" id="{62BAFD5D-30C2-66FD-B153-9E48ADC2D6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4125" y="1846262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6BE9E3-0B9F-F5AE-5F5D-91A2ED50FF50}"/>
              </a:ext>
            </a:extLst>
          </p:cNvPr>
          <p:cNvSpPr txBox="1"/>
          <p:nvPr/>
        </p:nvSpPr>
        <p:spPr>
          <a:xfrm>
            <a:off x="2407814" y="3733800"/>
            <a:ext cx="318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To </a:t>
            </a:r>
            <a:r>
              <a:rPr lang="hr-HR" b="1" dirty="0" err="1">
                <a:solidFill>
                  <a:srgbClr val="FF0000"/>
                </a:solidFill>
              </a:rPr>
              <a:t>Emma’s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mum</a:t>
            </a:r>
            <a:r>
              <a:rPr lang="hr-HR" b="1" dirty="0">
                <a:solidFill>
                  <a:srgbClr val="FF0000"/>
                </a:solidFill>
              </a:rPr>
              <a:t>/ Mrs Williams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1A4F6-C051-67C7-5F55-1A7CDBB841BC}"/>
              </a:ext>
            </a:extLst>
          </p:cNvPr>
          <p:cNvSpPr txBox="1"/>
          <p:nvPr/>
        </p:nvSpPr>
        <p:spPr>
          <a:xfrm>
            <a:off x="6343650" y="2407305"/>
            <a:ext cx="4703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</a:t>
            </a:r>
            <a:r>
              <a:rPr lang="hr-HR" sz="2800" b="1" dirty="0" err="1"/>
              <a:t>again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check</a:t>
            </a:r>
            <a:r>
              <a:rPr lang="hr-HR" sz="2800" dirty="0"/>
              <a:t>.</a:t>
            </a:r>
          </a:p>
        </p:txBody>
      </p:sp>
      <p:pic>
        <p:nvPicPr>
          <p:cNvPr id="17" name="l__12_1_telephone_conversation_1">
            <a:hlinkClick r:id="" action="ppaction://media"/>
            <a:extLst>
              <a:ext uri="{FF2B5EF4-FFF2-40B4-BE49-F238E27FC236}">
                <a16:creationId xmlns:a16="http://schemas.microsoft.com/office/drawing/2014/main" id="{1094F3D0-9EFA-366A-B537-70E31DA6E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04425" y="2454275"/>
            <a:ext cx="487363" cy="487363"/>
          </a:xfrm>
          <a:prstGeom prst="rect">
            <a:avLst/>
          </a:prstGeom>
        </p:spPr>
      </p:pic>
      <p:pic>
        <p:nvPicPr>
          <p:cNvPr id="18" name="l__12_2_telephone_conversation_2">
            <a:hlinkClick r:id="" action="ppaction://media"/>
            <a:extLst>
              <a:ext uri="{FF2B5EF4-FFF2-40B4-BE49-F238E27FC236}">
                <a16:creationId xmlns:a16="http://schemas.microsoft.com/office/drawing/2014/main" id="{D802FEDC-7026-CE4B-581B-14623BE7C6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1650" y="2454275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B9C85D-7F22-B522-96A2-474EA5CE8F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" y="1602929"/>
            <a:ext cx="5705198" cy="35613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37FF5CE-570F-326B-AC34-625A6FD8A45D}"/>
              </a:ext>
            </a:extLst>
          </p:cNvPr>
          <p:cNvSpPr txBox="1">
            <a:spLocks/>
          </p:cNvSpPr>
          <p:nvPr/>
        </p:nvSpPr>
        <p:spPr>
          <a:xfrm>
            <a:off x="6343650" y="3330573"/>
            <a:ext cx="5181600" cy="89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Who </a:t>
            </a:r>
            <a:r>
              <a:rPr lang="hr-HR" b="1" dirty="0" err="1"/>
              <a:t>says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B?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34706DCE-2D98-C2DA-2110-C923E87BE912}"/>
              </a:ext>
            </a:extLst>
          </p:cNvPr>
          <p:cNvSpPr txBox="1">
            <a:spLocks/>
          </p:cNvSpPr>
          <p:nvPr/>
        </p:nvSpPr>
        <p:spPr>
          <a:xfrm>
            <a:off x="6343650" y="3880366"/>
            <a:ext cx="5181600" cy="89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F79C4D-23A9-E2E0-22DE-475A125F79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t="38844" b="4531"/>
          <a:stretch/>
        </p:blipFill>
        <p:spPr>
          <a:xfrm>
            <a:off x="349331" y="1977604"/>
            <a:ext cx="5293661" cy="30801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5420F6-1F22-C77D-270A-36F81859DD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" r="-325" b="-597"/>
          <a:stretch/>
        </p:blipFill>
        <p:spPr>
          <a:xfrm>
            <a:off x="53828" y="2228657"/>
            <a:ext cx="8814088" cy="16898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FDDE12A7-3F26-FBC4-837A-54A16D7B0850}"/>
              </a:ext>
            </a:extLst>
          </p:cNvPr>
          <p:cNvSpPr txBox="1">
            <a:spLocks/>
          </p:cNvSpPr>
          <p:nvPr/>
        </p:nvSpPr>
        <p:spPr>
          <a:xfrm>
            <a:off x="6343649" y="4468259"/>
            <a:ext cx="5499019" cy="1568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 </a:t>
            </a:r>
            <a:r>
              <a:rPr lang="hr-HR" b="1" dirty="0" err="1"/>
              <a:t>carefully</a:t>
            </a:r>
            <a:r>
              <a:rPr lang="hr-HR" b="1" dirty="0"/>
              <a:t>. </a:t>
            </a: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decide</a:t>
            </a:r>
            <a:r>
              <a:rPr lang="hr-HR" b="1" dirty="0"/>
              <a:t> </a:t>
            </a:r>
            <a:r>
              <a:rPr lang="hr-HR" b="1" dirty="0" err="1"/>
              <a:t>if</a:t>
            </a:r>
            <a:r>
              <a:rPr lang="hr-HR" b="1" dirty="0"/>
              <a:t> </a:t>
            </a:r>
            <a:r>
              <a:rPr lang="hr-HR" b="1" dirty="0" err="1"/>
              <a:t>they</a:t>
            </a:r>
            <a:r>
              <a:rPr lang="hr-HR" b="1" dirty="0"/>
              <a:t> are </a:t>
            </a:r>
            <a:r>
              <a:rPr lang="hr-HR" b="1" dirty="0" err="1"/>
              <a:t>true</a:t>
            </a:r>
            <a:r>
              <a:rPr lang="hr-HR" b="1" dirty="0"/>
              <a:t>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 err="1"/>
              <a:t>false</a:t>
            </a:r>
            <a:r>
              <a:rPr lang="hr-HR" b="1" dirty="0"/>
              <a:t>.</a:t>
            </a:r>
          </a:p>
        </p:txBody>
      </p:sp>
      <p:pic>
        <p:nvPicPr>
          <p:cNvPr id="29" name="l__12_1_telephone_conversation_1">
            <a:hlinkClick r:id="" action="ppaction://media"/>
            <a:extLst>
              <a:ext uri="{FF2B5EF4-FFF2-40B4-BE49-F238E27FC236}">
                <a16:creationId xmlns:a16="http://schemas.microsoft.com/office/drawing/2014/main" id="{8ACF346F-8A90-D419-39C4-10C0685A1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6987" y="5261489"/>
            <a:ext cx="487363" cy="487363"/>
          </a:xfrm>
          <a:prstGeom prst="rect">
            <a:avLst/>
          </a:prstGeom>
        </p:spPr>
      </p:pic>
      <p:pic>
        <p:nvPicPr>
          <p:cNvPr id="30" name="l__12_2_telephone_conversation_2">
            <a:hlinkClick r:id="" action="ppaction://media"/>
            <a:extLst>
              <a:ext uri="{FF2B5EF4-FFF2-40B4-BE49-F238E27FC236}">
                <a16:creationId xmlns:a16="http://schemas.microsoft.com/office/drawing/2014/main" id="{9011F89F-1721-BBBA-C400-43A720436F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6499" y="5252364"/>
            <a:ext cx="487363" cy="487363"/>
          </a:xfrm>
          <a:prstGeom prst="rect">
            <a:avLst/>
          </a:prstGeom>
        </p:spPr>
      </p:pic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6072C91D-03C1-00B5-DCFA-9FA1429BC32E}"/>
              </a:ext>
            </a:extLst>
          </p:cNvPr>
          <p:cNvSpPr txBox="1">
            <a:spLocks/>
          </p:cNvSpPr>
          <p:nvPr/>
        </p:nvSpPr>
        <p:spPr>
          <a:xfrm>
            <a:off x="6380954" y="5826368"/>
            <a:ext cx="5181600" cy="89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CE0F287-C5D6-B536-342A-C9D3CD9D5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28" y="2601323"/>
            <a:ext cx="398976" cy="2513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A3D9CA3-79DB-CDDA-466C-CD4B41BB46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60" y="2926267"/>
            <a:ext cx="398976" cy="2513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043159A-AA74-E759-E3B9-A3FDFA9F01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54" y="3257936"/>
            <a:ext cx="398976" cy="2513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657109-6695-2FC4-3883-13266924FE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428" y="3602655"/>
            <a:ext cx="398976" cy="25130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72A2947-6386-F2A2-5E76-BFDB06CC34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053" y="2606060"/>
            <a:ext cx="398976" cy="2513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A02DFCC-C5C4-0D7E-7AE6-CD3265BE9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51" y="3222664"/>
            <a:ext cx="398976" cy="25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8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78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32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782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5BFED8-3D2C-1E9C-C585-035D414875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81650" cy="684878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BAEC9-48FC-A889-305F-C45E29BE3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5095782"/>
            <a:ext cx="5648325" cy="16523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 err="1"/>
              <a:t>Turn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 </a:t>
            </a:r>
            <a:r>
              <a:rPr lang="hr-HR" b="1" dirty="0" err="1"/>
              <a:t>into</a:t>
            </a:r>
            <a:r>
              <a:rPr lang="hr-HR" b="1" dirty="0"/>
              <a:t> </a:t>
            </a:r>
            <a:r>
              <a:rPr lang="hr-HR" b="1" dirty="0" err="1"/>
              <a:t>true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. </a:t>
            </a:r>
          </a:p>
          <a:p>
            <a:pPr marL="0" indent="0">
              <a:buNone/>
            </a:pPr>
            <a:r>
              <a:rPr lang="hr-HR" b="1" dirty="0"/>
              <a:t>Use short negative </a:t>
            </a:r>
            <a:r>
              <a:rPr lang="hr-HR" b="1" dirty="0" err="1"/>
              <a:t>forms</a:t>
            </a:r>
            <a:r>
              <a:rPr lang="hr-HR" b="1" dirty="0"/>
              <a:t>: WASN’T </a:t>
            </a:r>
            <a:r>
              <a:rPr lang="hr-HR" b="1" dirty="0" err="1"/>
              <a:t>or</a:t>
            </a:r>
            <a:r>
              <a:rPr lang="hr-HR" b="1" dirty="0"/>
              <a:t> WEREN’T.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2EFDFA-5E9A-B36C-7A11-DD2FAB5892EE}"/>
              </a:ext>
            </a:extLst>
          </p:cNvPr>
          <p:cNvSpPr txBox="1"/>
          <p:nvPr/>
        </p:nvSpPr>
        <p:spPr>
          <a:xfrm>
            <a:off x="6010275" y="224314"/>
            <a:ext cx="5972175" cy="45858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>
                <a:solidFill>
                  <a:srgbClr val="FFC000"/>
                </a:solidFill>
              </a:rPr>
              <a:t>LANGUAGE IN FOCUS</a:t>
            </a:r>
          </a:p>
          <a:p>
            <a:pPr algn="just"/>
            <a:r>
              <a:rPr lang="hr-HR" sz="2800" b="1" i="1" dirty="0" err="1"/>
              <a:t>the</a:t>
            </a:r>
            <a:r>
              <a:rPr lang="hr-HR" sz="2800" b="1" i="1" dirty="0"/>
              <a:t> past </a:t>
            </a:r>
            <a:r>
              <a:rPr lang="hr-HR" sz="2800" b="1" i="1" dirty="0" err="1"/>
              <a:t>simple</a:t>
            </a:r>
            <a:r>
              <a:rPr lang="hr-HR" sz="2800" b="1" i="1" dirty="0"/>
              <a:t> </a:t>
            </a:r>
            <a:r>
              <a:rPr lang="hr-HR" sz="2800" b="1" i="1" dirty="0" err="1"/>
              <a:t>of</a:t>
            </a:r>
            <a:r>
              <a:rPr lang="hr-HR" sz="2800" b="1" i="1" dirty="0"/>
              <a:t> </a:t>
            </a:r>
            <a:r>
              <a:rPr lang="hr-HR" sz="2800" b="1" i="1" dirty="0" err="1"/>
              <a:t>the</a:t>
            </a:r>
            <a:r>
              <a:rPr lang="hr-HR" sz="2800" b="1" i="1" dirty="0"/>
              <a:t> </a:t>
            </a:r>
            <a:r>
              <a:rPr lang="hr-HR" sz="2800" b="1" i="1" dirty="0" err="1"/>
              <a:t>verb</a:t>
            </a:r>
            <a:r>
              <a:rPr lang="hr-HR" sz="2800" b="1" i="1" dirty="0"/>
              <a:t> ‘to </a:t>
            </a:r>
            <a:r>
              <a:rPr lang="hr-HR" sz="2800" b="1" i="1" dirty="0" err="1"/>
              <a:t>be</a:t>
            </a:r>
            <a:r>
              <a:rPr lang="hr-HR" sz="2800" b="1" i="1" dirty="0"/>
              <a:t>’ negative </a:t>
            </a:r>
            <a:r>
              <a:rPr lang="hr-HR" sz="2800" b="1" i="1" dirty="0" err="1"/>
              <a:t>form</a:t>
            </a:r>
            <a:endParaRPr lang="hr-HR" sz="2800" b="1" i="1" dirty="0">
              <a:solidFill>
                <a:schemeClr val="accent1"/>
              </a:solidFill>
            </a:endParaRPr>
          </a:p>
          <a:p>
            <a:pPr algn="just"/>
            <a:endParaRPr lang="hr-HR" sz="2600" b="1" dirty="0">
              <a:solidFill>
                <a:schemeClr val="accent1"/>
              </a:solidFill>
            </a:endParaRPr>
          </a:p>
          <a:p>
            <a:pPr algn="just"/>
            <a:r>
              <a:rPr lang="hr-HR" sz="2600" b="1" dirty="0"/>
              <a:t>I </a:t>
            </a:r>
            <a:r>
              <a:rPr lang="hr-HR" sz="2600" b="1" dirty="0" err="1">
                <a:solidFill>
                  <a:schemeClr val="accent6">
                    <a:lumMod val="75000"/>
                  </a:schemeClr>
                </a:solidFill>
              </a:rPr>
              <a:t>was</a:t>
            </a:r>
            <a:r>
              <a:rPr lang="hr-HR" sz="2600" b="1" dirty="0"/>
              <a:t> </a:t>
            </a:r>
            <a:r>
              <a:rPr lang="hr-HR" sz="2600" b="1" dirty="0" err="1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hr-HR" sz="2600" b="1" dirty="0"/>
              <a:t> (</a:t>
            </a:r>
            <a:r>
              <a:rPr lang="hr-HR" sz="2600" b="1" dirty="0" err="1">
                <a:solidFill>
                  <a:schemeClr val="accent6">
                    <a:lumMod val="75000"/>
                  </a:schemeClr>
                </a:solidFill>
              </a:rPr>
              <a:t>wasn’t</a:t>
            </a:r>
            <a:r>
              <a:rPr lang="hr-HR" sz="2600" b="1" dirty="0"/>
              <a:t>)	</a:t>
            </a:r>
          </a:p>
          <a:p>
            <a:pPr algn="just"/>
            <a:r>
              <a:rPr lang="hr-HR" sz="2600" b="1" dirty="0"/>
              <a:t>You 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were</a:t>
            </a:r>
            <a:r>
              <a:rPr lang="hr-HR" sz="2600" b="1" dirty="0"/>
              <a:t> 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not</a:t>
            </a:r>
            <a:r>
              <a:rPr lang="hr-HR" sz="2600" b="1" dirty="0"/>
              <a:t> (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weren’t</a:t>
            </a:r>
            <a:r>
              <a:rPr lang="hr-HR" sz="2600" b="1" dirty="0"/>
              <a:t>)</a:t>
            </a:r>
          </a:p>
          <a:p>
            <a:pPr algn="just"/>
            <a:r>
              <a:rPr lang="hr-HR" sz="2600" b="1" dirty="0"/>
              <a:t>He/</a:t>
            </a:r>
            <a:r>
              <a:rPr lang="hr-HR" sz="2600" b="1" dirty="0" err="1"/>
              <a:t>She</a:t>
            </a:r>
            <a:r>
              <a:rPr lang="hr-HR" sz="2600" b="1" dirty="0"/>
              <a:t>/</a:t>
            </a:r>
            <a:r>
              <a:rPr lang="hr-HR" sz="2600" b="1" dirty="0" err="1"/>
              <a:t>It</a:t>
            </a:r>
            <a:r>
              <a:rPr lang="hr-HR" sz="2600" b="1" dirty="0"/>
              <a:t> </a:t>
            </a:r>
            <a:r>
              <a:rPr lang="hr-HR" sz="2600" b="1" dirty="0" err="1">
                <a:solidFill>
                  <a:schemeClr val="accent6">
                    <a:lumMod val="75000"/>
                  </a:schemeClr>
                </a:solidFill>
              </a:rPr>
              <a:t>was</a:t>
            </a:r>
            <a:r>
              <a:rPr lang="hr-HR" sz="2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2600" b="1" dirty="0" err="1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hr-HR" sz="2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2600" b="1" dirty="0"/>
              <a:t>(</a:t>
            </a:r>
            <a:r>
              <a:rPr lang="hr-HR" sz="2600" b="1" dirty="0" err="1">
                <a:solidFill>
                  <a:schemeClr val="accent6">
                    <a:lumMod val="75000"/>
                  </a:schemeClr>
                </a:solidFill>
              </a:rPr>
              <a:t>wasn’t</a:t>
            </a:r>
            <a:r>
              <a:rPr lang="hr-HR" sz="2600" b="1" dirty="0"/>
              <a:t>)</a:t>
            </a:r>
          </a:p>
          <a:p>
            <a:pPr algn="just"/>
            <a:endParaRPr lang="hr-HR" sz="2600" b="1" dirty="0"/>
          </a:p>
          <a:p>
            <a:pPr algn="just"/>
            <a:r>
              <a:rPr lang="hr-HR" sz="2600" b="1" dirty="0" err="1"/>
              <a:t>We</a:t>
            </a:r>
            <a:r>
              <a:rPr lang="hr-HR" sz="2600" b="1" dirty="0"/>
              <a:t> 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were</a:t>
            </a:r>
            <a:r>
              <a:rPr lang="hr-HR" sz="2600" b="1" dirty="0"/>
              <a:t> 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not</a:t>
            </a:r>
            <a:r>
              <a:rPr lang="hr-HR" sz="2600" b="1" dirty="0"/>
              <a:t> (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weren’t</a:t>
            </a:r>
            <a:r>
              <a:rPr lang="hr-HR" sz="2600" b="1" dirty="0"/>
              <a:t>)</a:t>
            </a:r>
          </a:p>
          <a:p>
            <a:pPr algn="just"/>
            <a:r>
              <a:rPr lang="hr-HR" sz="2600" b="1" dirty="0"/>
              <a:t>You 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were</a:t>
            </a:r>
            <a:r>
              <a:rPr lang="hr-HR" sz="2600" b="1" dirty="0"/>
              <a:t> 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not</a:t>
            </a:r>
            <a:r>
              <a:rPr lang="hr-HR" sz="2600" b="1" dirty="0"/>
              <a:t> (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weren’t</a:t>
            </a:r>
            <a:r>
              <a:rPr lang="hr-HR" sz="2600" b="1" dirty="0"/>
              <a:t>)</a:t>
            </a:r>
          </a:p>
          <a:p>
            <a:pPr algn="just"/>
            <a:r>
              <a:rPr lang="hr-HR" sz="2600" b="1" dirty="0" err="1"/>
              <a:t>They</a:t>
            </a:r>
            <a:r>
              <a:rPr lang="hr-HR" sz="2600" b="1" dirty="0"/>
              <a:t> 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were</a:t>
            </a:r>
            <a:r>
              <a:rPr lang="hr-HR" sz="2600" b="1" dirty="0"/>
              <a:t> 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not</a:t>
            </a:r>
            <a:r>
              <a:rPr lang="hr-HR" sz="2600" b="1" dirty="0"/>
              <a:t> (</a:t>
            </a:r>
            <a:r>
              <a:rPr lang="hr-HR" sz="2600" b="1" dirty="0" err="1">
                <a:solidFill>
                  <a:schemeClr val="accent2">
                    <a:lumMod val="75000"/>
                  </a:schemeClr>
                </a:solidFill>
              </a:rPr>
              <a:t>weren’t</a:t>
            </a:r>
            <a:r>
              <a:rPr lang="hr-HR" sz="2600" b="1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F29ADF-0C6F-524F-28F7-8ADAA6688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t="25926" r="634" b="3068"/>
          <a:stretch/>
        </p:blipFill>
        <p:spPr>
          <a:xfrm>
            <a:off x="85725" y="2142871"/>
            <a:ext cx="5838825" cy="22672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780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5BFED8-3D2C-1E9C-C585-035D414875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81650" cy="684878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BAEC9-48FC-A889-305F-C45E29BE3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02060"/>
            <a:ext cx="5813267" cy="14355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Can you guess where Emma and Tara were? </a:t>
            </a:r>
          </a:p>
          <a:p>
            <a:pPr marL="0" indent="0">
              <a:buNone/>
            </a:pPr>
            <a:r>
              <a:rPr lang="en-US" sz="2400" b="1" dirty="0"/>
              <a:t>Make at least five guesses and tell them to the class.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4743D-92AB-515C-96FE-1E60C2F0A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63" y="2303056"/>
            <a:ext cx="3446108" cy="19633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11AF9-A778-1357-9BF6-6AEEA029F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80" y="1389030"/>
            <a:ext cx="2099442" cy="1516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CDA70DE-740A-558E-34DB-EBB9A95A00B0}"/>
              </a:ext>
            </a:extLst>
          </p:cNvPr>
          <p:cNvSpPr txBox="1">
            <a:spLocks/>
          </p:cNvSpPr>
          <p:nvPr/>
        </p:nvSpPr>
        <p:spPr>
          <a:xfrm>
            <a:off x="6096000" y="3074703"/>
            <a:ext cx="6044860" cy="2783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Act out a phone conversation with your partner</a:t>
            </a:r>
            <a:r>
              <a:rPr lang="hr-HR" sz="2200" b="1" dirty="0"/>
              <a:t>.</a:t>
            </a:r>
            <a:r>
              <a:rPr lang="en-US" sz="2200" b="1" dirty="0"/>
              <a:t> </a:t>
            </a:r>
          </a:p>
          <a:p>
            <a:pPr marL="0" indent="0">
              <a:buNone/>
            </a:pPr>
            <a:r>
              <a:rPr lang="en-US" sz="2200" b="1" dirty="0"/>
              <a:t>Use the appropriate vocabulary</a:t>
            </a:r>
            <a:r>
              <a:rPr lang="hr-HR" sz="2200" b="1" dirty="0"/>
              <a:t>.</a:t>
            </a:r>
          </a:p>
          <a:p>
            <a:pPr marL="0" indent="0">
              <a:buNone/>
            </a:pPr>
            <a:r>
              <a:rPr lang="hr-HR" sz="2200" b="1" dirty="0"/>
              <a:t>F</a:t>
            </a:r>
            <a:r>
              <a:rPr lang="en-US" sz="2200" b="1" dirty="0"/>
              <a:t>or example: </a:t>
            </a:r>
            <a:endParaRPr lang="hr-HR" sz="2200" b="1" dirty="0"/>
          </a:p>
          <a:p>
            <a:pPr marL="0" indent="0">
              <a:buNone/>
            </a:pPr>
            <a:r>
              <a:rPr lang="hr-HR" sz="2200" dirty="0" err="1"/>
              <a:t>Can</a:t>
            </a:r>
            <a:r>
              <a:rPr lang="hr-HR" sz="2200" dirty="0"/>
              <a:t> I </a:t>
            </a:r>
            <a:r>
              <a:rPr lang="hr-HR" sz="2200" dirty="0" err="1"/>
              <a:t>speak</a:t>
            </a:r>
            <a:r>
              <a:rPr lang="hr-HR" sz="2200" dirty="0"/>
              <a:t> to </a:t>
            </a:r>
            <a:r>
              <a:rPr lang="en-US" sz="2200" dirty="0"/>
              <a:t>M...</a:t>
            </a:r>
            <a:r>
              <a:rPr lang="hr-HR" sz="2200" dirty="0"/>
              <a:t>, </a:t>
            </a:r>
            <a:r>
              <a:rPr lang="hr-HR" sz="2200" dirty="0" err="1"/>
              <a:t>please</a:t>
            </a:r>
            <a:r>
              <a:rPr lang="hr-HR" sz="2200" dirty="0"/>
              <a:t>?</a:t>
            </a:r>
            <a:r>
              <a:rPr lang="en-US" sz="2200" dirty="0"/>
              <a:t> </a:t>
            </a:r>
            <a:endParaRPr lang="hr-HR" sz="2200" dirty="0"/>
          </a:p>
          <a:p>
            <a:pPr marL="0" indent="0">
              <a:buNone/>
            </a:pPr>
            <a:r>
              <a:rPr lang="en-US" sz="2200" dirty="0"/>
              <a:t>Could you please ask her to…</a:t>
            </a:r>
            <a:endParaRPr lang="hr-HR" sz="2200" dirty="0"/>
          </a:p>
          <a:p>
            <a:pPr marL="0" indent="0">
              <a:buNone/>
            </a:pPr>
            <a:r>
              <a:rPr lang="en-US" sz="2200" dirty="0"/>
              <a:t>Thank you very much for calling</a:t>
            </a:r>
            <a:r>
              <a:rPr lang="hr-HR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Bye</a:t>
            </a:r>
            <a:r>
              <a:rPr lang="hr-HR" sz="2200" dirty="0"/>
              <a:t>!</a:t>
            </a:r>
            <a:r>
              <a:rPr lang="en-US" sz="2200" dirty="0"/>
              <a:t> </a:t>
            </a:r>
            <a:endParaRPr lang="hr-HR" sz="2200" dirty="0"/>
          </a:p>
          <a:p>
            <a:pPr marL="0" indent="0">
              <a:buNone/>
            </a:pPr>
            <a:r>
              <a:rPr lang="en-US" sz="2200" dirty="0"/>
              <a:t>Good to hear you</a:t>
            </a:r>
            <a:r>
              <a:rPr lang="hr-HR" sz="2200" dirty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752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63.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072" y="1109775"/>
            <a:ext cx="3858890" cy="557843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5885895" y="1296139"/>
            <a:ext cx="5690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Do </a:t>
            </a:r>
            <a:r>
              <a:rPr lang="hr-HR" sz="2800" b="1" dirty="0" err="1"/>
              <a:t>Task</a:t>
            </a:r>
            <a:r>
              <a:rPr lang="hr-HR" sz="2800" b="1" dirty="0"/>
              <a:t> A. Put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lines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proper</a:t>
            </a:r>
            <a:r>
              <a:rPr lang="hr-HR" sz="2800" b="1" dirty="0"/>
              <a:t> </a:t>
            </a:r>
            <a:r>
              <a:rPr lang="hr-HR" sz="2800" b="1" dirty="0" err="1"/>
              <a:t>order</a:t>
            </a:r>
            <a:r>
              <a:rPr lang="hr-HR" sz="2800" b="1" dirty="0"/>
              <a:t>.</a:t>
            </a:r>
          </a:p>
          <a:p>
            <a:pPr algn="just"/>
            <a:endParaRPr lang="hr-HR" sz="2800" b="1" dirty="0"/>
          </a:p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C1C2F-9B9B-7957-BE1D-182CAD363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2" y="1592693"/>
            <a:ext cx="5170827" cy="36726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72472-13F2-F0A4-5424-F3A0CDDE5221}"/>
              </a:ext>
            </a:extLst>
          </p:cNvPr>
          <p:cNvSpPr txBox="1"/>
          <p:nvPr/>
        </p:nvSpPr>
        <p:spPr>
          <a:xfrm>
            <a:off x="2878838" y="2823099"/>
            <a:ext cx="30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CD34A6-8E59-7815-3193-D391AA64E00A}"/>
              </a:ext>
            </a:extLst>
          </p:cNvPr>
          <p:cNvSpPr txBox="1"/>
          <p:nvPr/>
        </p:nvSpPr>
        <p:spPr>
          <a:xfrm>
            <a:off x="3302799" y="3128011"/>
            <a:ext cx="30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79563B-8037-1249-69A1-F7643640BD62}"/>
              </a:ext>
            </a:extLst>
          </p:cNvPr>
          <p:cNvSpPr txBox="1"/>
          <p:nvPr/>
        </p:nvSpPr>
        <p:spPr>
          <a:xfrm>
            <a:off x="2708866" y="3522211"/>
            <a:ext cx="30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EFAE75-A514-58F8-BCE3-7E758FEF3339}"/>
              </a:ext>
            </a:extLst>
          </p:cNvPr>
          <p:cNvSpPr txBox="1"/>
          <p:nvPr/>
        </p:nvSpPr>
        <p:spPr>
          <a:xfrm>
            <a:off x="2402033" y="4118426"/>
            <a:ext cx="30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953217-833D-F39A-66EC-2426DDC4B66B}"/>
              </a:ext>
            </a:extLst>
          </p:cNvPr>
          <p:cNvSpPr txBox="1"/>
          <p:nvPr/>
        </p:nvSpPr>
        <p:spPr>
          <a:xfrm>
            <a:off x="1559267" y="4487758"/>
            <a:ext cx="30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92331-17FE-3EFC-8D13-7E38BDECF949}"/>
              </a:ext>
            </a:extLst>
          </p:cNvPr>
          <p:cNvSpPr txBox="1"/>
          <p:nvPr/>
        </p:nvSpPr>
        <p:spPr>
          <a:xfrm>
            <a:off x="3068070" y="4847995"/>
            <a:ext cx="30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AD19C2-A1CA-AA89-957D-A2A3E2DC2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" y="1486502"/>
            <a:ext cx="5044877" cy="46028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885895" y="3429000"/>
            <a:ext cx="581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telephone</a:t>
            </a:r>
            <a:r>
              <a:rPr lang="hr-HR" sz="2800" b="1" dirty="0"/>
              <a:t> </a:t>
            </a:r>
            <a:r>
              <a:rPr lang="hr-HR" sz="2800" b="1" dirty="0" err="1"/>
              <a:t>conversations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B. </a:t>
            </a:r>
            <a:r>
              <a:rPr lang="hr-HR" sz="2800" b="1" dirty="0" err="1"/>
              <a:t>Then</a:t>
            </a:r>
            <a:r>
              <a:rPr lang="hr-HR" sz="2800" b="1" dirty="0"/>
              <a:t> </a:t>
            </a:r>
            <a:r>
              <a:rPr lang="hr-HR" sz="2800" b="1" dirty="0" err="1"/>
              <a:t>act</a:t>
            </a:r>
            <a:r>
              <a:rPr lang="hr-HR" sz="2800" b="1" dirty="0"/>
              <a:t> </a:t>
            </a:r>
            <a:r>
              <a:rPr lang="hr-HR" sz="2800" b="1" dirty="0" err="1"/>
              <a:t>them</a:t>
            </a:r>
            <a:r>
              <a:rPr lang="hr-HR" sz="2800" b="1" dirty="0"/>
              <a:t> </a:t>
            </a:r>
            <a:r>
              <a:rPr lang="hr-HR" sz="2800" b="1" dirty="0" err="1"/>
              <a:t>out</a:t>
            </a:r>
            <a:r>
              <a:rPr lang="hr-HR" sz="2800" b="1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5885895" y="4364369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0E5908-BA5E-A088-B1D6-5173A7C9D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98" y="3222597"/>
            <a:ext cx="3764606" cy="28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  <p:bldP spid="15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DE6CEE-5568-08DB-5505-C09ABE9FC8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632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351F6-30FC-4F26-1DD3-88D4CF47A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343" y="280911"/>
            <a:ext cx="5368772" cy="1041862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know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meaning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A04026-ACA3-1403-BFC7-4A24CBEDE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8" y="2392590"/>
            <a:ext cx="4191363" cy="20728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0FB93F1-9D6C-93CE-1305-1B0CDB96A09A}"/>
              </a:ext>
            </a:extLst>
          </p:cNvPr>
          <p:cNvSpPr txBox="1">
            <a:spLocks/>
          </p:cNvSpPr>
          <p:nvPr/>
        </p:nvSpPr>
        <p:spPr>
          <a:xfrm>
            <a:off x="5959794" y="1517111"/>
            <a:ext cx="6232206" cy="2432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/>
              <a:t>a </a:t>
            </a:r>
            <a:r>
              <a:rPr lang="hr-HR" sz="2600" b="1" dirty="0" err="1"/>
              <a:t>lunch</a:t>
            </a:r>
            <a:r>
              <a:rPr lang="hr-HR" sz="2600" b="1" dirty="0"/>
              <a:t> break – </a:t>
            </a:r>
            <a:r>
              <a:rPr lang="hr-HR" sz="2600" b="1" dirty="0">
                <a:solidFill>
                  <a:schemeClr val="accent1"/>
                </a:solidFill>
              </a:rPr>
              <a:t>stanka za ručak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/>
              <a:t>apologise</a:t>
            </a:r>
            <a:r>
              <a:rPr lang="hr-HR" sz="2600" b="1" dirty="0"/>
              <a:t> – </a:t>
            </a:r>
            <a:r>
              <a:rPr lang="hr-HR" sz="2600" b="1" dirty="0">
                <a:solidFill>
                  <a:schemeClr val="accent1"/>
                </a:solidFill>
              </a:rPr>
              <a:t>ispričati se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/>
              <a:t>a </a:t>
            </a:r>
            <a:r>
              <a:rPr lang="hr-HR" sz="2600" b="1" dirty="0" err="1"/>
              <a:t>recycling</a:t>
            </a:r>
            <a:r>
              <a:rPr lang="hr-HR" sz="2600" b="1" dirty="0"/>
              <a:t> bin – </a:t>
            </a:r>
            <a:r>
              <a:rPr lang="hr-HR" sz="2600" b="1" dirty="0">
                <a:solidFill>
                  <a:schemeClr val="accent1"/>
                </a:solidFill>
              </a:rPr>
              <a:t>kontejner za recikliranje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/>
              <a:t>tell</a:t>
            </a:r>
            <a:r>
              <a:rPr lang="hr-HR" sz="2600" b="1" dirty="0"/>
              <a:t> </a:t>
            </a:r>
            <a:r>
              <a:rPr lang="hr-HR" sz="2600" b="1" dirty="0" err="1"/>
              <a:t>someone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truth</a:t>
            </a:r>
            <a:r>
              <a:rPr lang="hr-HR" sz="2600" b="1" dirty="0"/>
              <a:t> – </a:t>
            </a:r>
            <a:r>
              <a:rPr lang="hr-HR" sz="2600" b="1" dirty="0">
                <a:solidFill>
                  <a:schemeClr val="accent1"/>
                </a:solidFill>
              </a:rPr>
              <a:t>reći nekome istinu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0A77F4-9A74-4800-8920-D6158397A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0" y="963362"/>
            <a:ext cx="5273497" cy="54106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E989119-C651-F634-944D-81314A4A4D44}"/>
              </a:ext>
            </a:extLst>
          </p:cNvPr>
          <p:cNvSpPr txBox="1">
            <a:spLocks/>
          </p:cNvSpPr>
          <p:nvPr/>
        </p:nvSpPr>
        <p:spPr>
          <a:xfrm>
            <a:off x="6234343" y="4572000"/>
            <a:ext cx="5368772" cy="2148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Listen to the dialogue to find out what happened?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Where were Emma and Tara?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/>
              <a:t>Emma and Tara were at the vet across the street. </a:t>
            </a:r>
          </a:p>
        </p:txBody>
      </p:sp>
      <p:pic>
        <p:nvPicPr>
          <p:cNvPr id="13" name="l__12_3_can_we_keep_it__please">
            <a:hlinkClick r:id="" action="ppaction://media"/>
            <a:extLst>
              <a:ext uri="{FF2B5EF4-FFF2-40B4-BE49-F238E27FC236}">
                <a16:creationId xmlns:a16="http://schemas.microsoft.com/office/drawing/2014/main" id="{1D993EF2-20BD-B3A5-3832-2CA0AD3D5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18729" y="48801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047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DE6CEE-5568-08DB-5505-C09ABE9FC8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632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351F6-30FC-4F26-1DD3-88D4CF47A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343" y="280910"/>
            <a:ext cx="5486400" cy="33678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. </a:t>
            </a:r>
            <a:r>
              <a:rPr lang="hr-HR" b="1" dirty="0" err="1"/>
              <a:t>Practise</a:t>
            </a:r>
            <a:r>
              <a:rPr lang="hr-HR" b="1" dirty="0"/>
              <a:t> </a:t>
            </a:r>
            <a:r>
              <a:rPr lang="hr-HR" b="1" dirty="0" err="1"/>
              <a:t>reading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friend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Underline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past </a:t>
            </a:r>
            <a:r>
              <a:rPr lang="hr-HR" b="1" dirty="0" err="1"/>
              <a:t>simple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 ‘to </a:t>
            </a:r>
            <a:r>
              <a:rPr lang="hr-HR" b="1" dirty="0" err="1"/>
              <a:t>be</a:t>
            </a:r>
            <a:r>
              <a:rPr lang="hr-HR" b="1" dirty="0"/>
              <a:t>’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positive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negative </a:t>
            </a:r>
            <a:r>
              <a:rPr lang="hr-HR" b="1" dirty="0" err="1"/>
              <a:t>form</a:t>
            </a:r>
            <a:r>
              <a:rPr lang="hr-HR" b="1" dirty="0"/>
              <a:t>. </a:t>
            </a:r>
          </a:p>
          <a:p>
            <a:pPr marL="0" indent="0">
              <a:buNone/>
            </a:pPr>
            <a:r>
              <a:rPr lang="hr-HR" b="1" dirty="0" err="1"/>
              <a:t>Ask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teacher</a:t>
            </a:r>
            <a:r>
              <a:rPr lang="hr-HR" b="1" dirty="0"/>
              <a:t> for </a:t>
            </a:r>
            <a:r>
              <a:rPr lang="hr-HR" b="1" dirty="0" err="1"/>
              <a:t>help</a:t>
            </a:r>
            <a:r>
              <a:rPr lang="hr-HR" b="1" dirty="0"/>
              <a:t>. </a:t>
            </a: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together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0A77F4-9A74-4800-8920-D6158397A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9" y="1049918"/>
            <a:ext cx="5273497" cy="54106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276E81-DB01-489C-81A7-A71153E1484F}"/>
              </a:ext>
            </a:extLst>
          </p:cNvPr>
          <p:cNvCxnSpPr>
            <a:cxnSpLocks/>
          </p:cNvCxnSpPr>
          <p:nvPr/>
        </p:nvCxnSpPr>
        <p:spPr>
          <a:xfrm>
            <a:off x="772357" y="3648722"/>
            <a:ext cx="40837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B0E1EC-79AC-E7FA-000D-1321532A4CA5}"/>
              </a:ext>
            </a:extLst>
          </p:cNvPr>
          <p:cNvCxnSpPr>
            <a:cxnSpLocks/>
          </p:cNvCxnSpPr>
          <p:nvPr/>
        </p:nvCxnSpPr>
        <p:spPr>
          <a:xfrm>
            <a:off x="1066800" y="3969798"/>
            <a:ext cx="40837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EB4CC2-4E17-D4E3-1826-96CF169F3C17}"/>
              </a:ext>
            </a:extLst>
          </p:cNvPr>
          <p:cNvCxnSpPr>
            <a:cxnSpLocks/>
          </p:cNvCxnSpPr>
          <p:nvPr/>
        </p:nvCxnSpPr>
        <p:spPr>
          <a:xfrm>
            <a:off x="800470" y="4111840"/>
            <a:ext cx="2944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FBCF5E-086D-6E77-3C32-A6D5E429C066}"/>
              </a:ext>
            </a:extLst>
          </p:cNvPr>
          <p:cNvCxnSpPr>
            <a:cxnSpLocks/>
          </p:cNvCxnSpPr>
          <p:nvPr/>
        </p:nvCxnSpPr>
        <p:spPr>
          <a:xfrm>
            <a:off x="800470" y="4422559"/>
            <a:ext cx="2944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E45E97-42FC-70E7-657D-B71ED58E314A}"/>
              </a:ext>
            </a:extLst>
          </p:cNvPr>
          <p:cNvCxnSpPr>
            <a:cxnSpLocks/>
          </p:cNvCxnSpPr>
          <p:nvPr/>
        </p:nvCxnSpPr>
        <p:spPr>
          <a:xfrm>
            <a:off x="862613" y="4564602"/>
            <a:ext cx="52230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E4E23D-5100-2BB1-C322-C8B2F08E90E3}"/>
              </a:ext>
            </a:extLst>
          </p:cNvPr>
          <p:cNvCxnSpPr>
            <a:cxnSpLocks/>
          </p:cNvCxnSpPr>
          <p:nvPr/>
        </p:nvCxnSpPr>
        <p:spPr>
          <a:xfrm>
            <a:off x="862613" y="5026240"/>
            <a:ext cx="40837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6CFA13-6B0F-A2E9-DF8C-468DFC9FE63C}"/>
              </a:ext>
            </a:extLst>
          </p:cNvPr>
          <p:cNvCxnSpPr>
            <a:cxnSpLocks/>
          </p:cNvCxnSpPr>
          <p:nvPr/>
        </p:nvCxnSpPr>
        <p:spPr>
          <a:xfrm>
            <a:off x="1041646" y="5168282"/>
            <a:ext cx="21898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5E3E1F-A7FA-5D46-7935-2A5FA3118858}"/>
              </a:ext>
            </a:extLst>
          </p:cNvPr>
          <p:cNvCxnSpPr>
            <a:cxnSpLocks/>
          </p:cNvCxnSpPr>
          <p:nvPr/>
        </p:nvCxnSpPr>
        <p:spPr>
          <a:xfrm>
            <a:off x="1590583" y="5168282"/>
            <a:ext cx="18495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8364DB-D0AE-B587-6759-54FD9B971996}"/>
              </a:ext>
            </a:extLst>
          </p:cNvPr>
          <p:cNvCxnSpPr>
            <a:cxnSpLocks/>
          </p:cNvCxnSpPr>
          <p:nvPr/>
        </p:nvCxnSpPr>
        <p:spPr>
          <a:xfrm>
            <a:off x="2105487" y="5168282"/>
            <a:ext cx="1760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909330-B55E-9221-C57F-79717AE8E683}"/>
              </a:ext>
            </a:extLst>
          </p:cNvPr>
          <p:cNvCxnSpPr>
            <a:cxnSpLocks/>
          </p:cNvCxnSpPr>
          <p:nvPr/>
        </p:nvCxnSpPr>
        <p:spPr>
          <a:xfrm>
            <a:off x="1119326" y="5496757"/>
            <a:ext cx="28260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19FA6D-99F1-C926-5005-DC006EA281C5}"/>
              </a:ext>
            </a:extLst>
          </p:cNvPr>
          <p:cNvCxnSpPr>
            <a:cxnSpLocks/>
          </p:cNvCxnSpPr>
          <p:nvPr/>
        </p:nvCxnSpPr>
        <p:spPr>
          <a:xfrm>
            <a:off x="2281561" y="5434613"/>
            <a:ext cx="30110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519685-AA47-C388-8984-6EC2BFEFB1F4}"/>
              </a:ext>
            </a:extLst>
          </p:cNvPr>
          <p:cNvCxnSpPr>
            <a:cxnSpLocks/>
          </p:cNvCxnSpPr>
          <p:nvPr/>
        </p:nvCxnSpPr>
        <p:spPr>
          <a:xfrm>
            <a:off x="2383654" y="5621045"/>
            <a:ext cx="2041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78EC73-A9D4-8D50-65ED-B697FF7B8EF5}"/>
              </a:ext>
            </a:extLst>
          </p:cNvPr>
          <p:cNvCxnSpPr>
            <a:cxnSpLocks/>
          </p:cNvCxnSpPr>
          <p:nvPr/>
        </p:nvCxnSpPr>
        <p:spPr>
          <a:xfrm>
            <a:off x="862613" y="6047173"/>
            <a:ext cx="2293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771F031-FEF7-B997-3903-A665CC98A8E2}"/>
              </a:ext>
            </a:extLst>
          </p:cNvPr>
          <p:cNvCxnSpPr>
            <a:cxnSpLocks/>
          </p:cNvCxnSpPr>
          <p:nvPr/>
        </p:nvCxnSpPr>
        <p:spPr>
          <a:xfrm>
            <a:off x="3965218" y="2815701"/>
            <a:ext cx="23645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F419D7F-016E-34B2-E667-9F3A02D302A4}"/>
              </a:ext>
            </a:extLst>
          </p:cNvPr>
          <p:cNvSpPr txBox="1"/>
          <p:nvPr/>
        </p:nvSpPr>
        <p:spPr>
          <a:xfrm>
            <a:off x="6199854" y="3579690"/>
            <a:ext cx="562474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 err="1"/>
              <a:t>Write</a:t>
            </a:r>
            <a:r>
              <a:rPr lang="hr-HR" sz="2600" b="1" dirty="0"/>
              <a:t> 5 </a:t>
            </a:r>
            <a:r>
              <a:rPr lang="hr-HR" sz="2600" b="1" dirty="0" err="1"/>
              <a:t>sentences</a:t>
            </a:r>
            <a:r>
              <a:rPr lang="hr-HR" sz="2600" b="1" dirty="0"/>
              <a:t> </a:t>
            </a:r>
            <a:r>
              <a:rPr lang="hr-HR" sz="2600" b="1" dirty="0" err="1"/>
              <a:t>about</a:t>
            </a:r>
            <a:r>
              <a:rPr lang="hr-HR" sz="2600" b="1" dirty="0"/>
              <a:t> </a:t>
            </a:r>
            <a:r>
              <a:rPr lang="hr-HR" sz="2600" b="1" dirty="0" err="1"/>
              <a:t>you</a:t>
            </a:r>
            <a:r>
              <a:rPr lang="hr-HR" sz="2600" b="1" dirty="0"/>
              <a:t> </a:t>
            </a:r>
            <a:r>
              <a:rPr lang="hr-HR" sz="2600" b="1" dirty="0" err="1"/>
              <a:t>or</a:t>
            </a:r>
            <a:r>
              <a:rPr lang="hr-HR" sz="2600" b="1" dirty="0"/>
              <a:t> </a:t>
            </a:r>
            <a:r>
              <a:rPr lang="hr-HR" sz="2600" b="1" dirty="0" err="1"/>
              <a:t>your</a:t>
            </a:r>
            <a:r>
              <a:rPr lang="hr-HR" sz="2600" b="1" dirty="0"/>
              <a:t> </a:t>
            </a:r>
            <a:r>
              <a:rPr lang="hr-HR" sz="2600" b="1" dirty="0" err="1"/>
              <a:t>friends</a:t>
            </a:r>
            <a:r>
              <a:rPr lang="hr-HR" sz="2600" b="1" dirty="0"/>
              <a:t> </a:t>
            </a:r>
            <a:r>
              <a:rPr lang="hr-HR" sz="2600" b="1" dirty="0" err="1"/>
              <a:t>using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past </a:t>
            </a:r>
            <a:r>
              <a:rPr lang="hr-HR" sz="2600" b="1" dirty="0" err="1"/>
              <a:t>simple</a:t>
            </a:r>
            <a:r>
              <a:rPr lang="hr-HR" sz="2600" b="1" dirty="0"/>
              <a:t> </a:t>
            </a:r>
            <a:r>
              <a:rPr lang="hr-HR" sz="2600" b="1" dirty="0" err="1"/>
              <a:t>of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verb</a:t>
            </a:r>
            <a:r>
              <a:rPr lang="hr-HR" sz="2600" b="1" dirty="0"/>
              <a:t> ‘to </a:t>
            </a:r>
            <a:r>
              <a:rPr lang="hr-HR" sz="2600" b="1" dirty="0" err="1"/>
              <a:t>be</a:t>
            </a:r>
            <a:r>
              <a:rPr lang="hr-HR" sz="2600" b="1" dirty="0"/>
              <a:t>’, </a:t>
            </a:r>
            <a:r>
              <a:rPr lang="hr-HR" sz="2600" b="1" dirty="0" err="1"/>
              <a:t>positive</a:t>
            </a:r>
            <a:r>
              <a:rPr lang="hr-HR" sz="2600" b="1" dirty="0"/>
              <a:t> &amp; negative </a:t>
            </a:r>
            <a:r>
              <a:rPr lang="hr-HR" sz="2600" b="1" dirty="0" err="1"/>
              <a:t>form</a:t>
            </a:r>
            <a:r>
              <a:rPr lang="hr-HR" sz="2600" b="1" dirty="0"/>
              <a:t>. </a:t>
            </a:r>
          </a:p>
          <a:p>
            <a:r>
              <a:rPr lang="hr-HR" sz="2600" i="1" dirty="0" err="1"/>
              <a:t>e.g</a:t>
            </a:r>
            <a:r>
              <a:rPr lang="hr-HR" sz="2600" i="1" dirty="0"/>
              <a:t>. </a:t>
            </a:r>
            <a:r>
              <a:rPr lang="en-US" sz="2600" i="1" dirty="0"/>
              <a:t>Damir wasn’t at school at two o’clock yesterday. He was afraid of dogs when he was little. The last history test wasn’t difficult. </a:t>
            </a:r>
            <a:endParaRPr lang="hr-HR" sz="2600" i="1" dirty="0"/>
          </a:p>
        </p:txBody>
      </p:sp>
    </p:spTree>
    <p:extLst>
      <p:ext uri="{BB962C8B-B14F-4D97-AF65-F5344CB8AC3E}">
        <p14:creationId xmlns:p14="http://schemas.microsoft.com/office/powerpoint/2010/main" val="9054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9E13F8-FDA5-5920-8A9F-BCB62C3FC7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0892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2AA4195-C3EA-0CE1-7B76-E74C2F612E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6" y="2399093"/>
            <a:ext cx="5383104" cy="20107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FE96A7-E223-D84C-ACA3-957FD0D275F8}"/>
              </a:ext>
            </a:extLst>
          </p:cNvPr>
          <p:cNvSpPr txBox="1"/>
          <p:nvPr/>
        </p:nvSpPr>
        <p:spPr>
          <a:xfrm>
            <a:off x="6705602" y="346228"/>
            <a:ext cx="522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04959D-4172-15C6-D8ED-B1D5EC9107FF}"/>
              </a:ext>
            </a:extLst>
          </p:cNvPr>
          <p:cNvSpPr txBox="1"/>
          <p:nvPr/>
        </p:nvSpPr>
        <p:spPr>
          <a:xfrm>
            <a:off x="6705602" y="933634"/>
            <a:ext cx="522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ADEA7A-D63E-4972-FD16-982D81D9F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96" y="2716733"/>
            <a:ext cx="831886" cy="5239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E4037-275F-611C-F271-474809A98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" y="3240713"/>
            <a:ext cx="676800" cy="426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CB5C5-A9AD-BD33-2A69-02227B54A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37" y="3617288"/>
            <a:ext cx="868445" cy="547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39A1E7-79CD-72D2-96E3-52CD99A24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6" y="4114266"/>
            <a:ext cx="811477" cy="426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588DFC-1DCA-EC59-7567-03AFE07AB231}"/>
              </a:ext>
            </a:extLst>
          </p:cNvPr>
          <p:cNvSpPr txBox="1"/>
          <p:nvPr/>
        </p:nvSpPr>
        <p:spPr>
          <a:xfrm>
            <a:off x="5759989" y="1664883"/>
            <a:ext cx="6077181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400" b="1" dirty="0"/>
              <a:t>REMEMBER! </a:t>
            </a:r>
          </a:p>
          <a:p>
            <a:r>
              <a:rPr lang="hr-HR" sz="2400" b="1" dirty="0" err="1"/>
              <a:t>When</a:t>
            </a:r>
            <a:r>
              <a:rPr lang="hr-HR" sz="2400" b="1" dirty="0"/>
              <a:t> </a:t>
            </a:r>
            <a:r>
              <a:rPr lang="hr-HR" sz="2400" b="1" dirty="0" err="1"/>
              <a:t>talking</a:t>
            </a:r>
            <a:r>
              <a:rPr lang="hr-HR" sz="2400" b="1" dirty="0"/>
              <a:t> </a:t>
            </a:r>
            <a:r>
              <a:rPr lang="hr-HR" sz="2400" b="1" dirty="0" err="1"/>
              <a:t>about</a:t>
            </a:r>
            <a:r>
              <a:rPr lang="hr-HR" sz="2400" b="1" dirty="0"/>
              <a:t> </a:t>
            </a:r>
            <a:r>
              <a:rPr lang="hr-HR" sz="2400" b="1" dirty="0" err="1"/>
              <a:t>an</a:t>
            </a:r>
            <a:r>
              <a:rPr lang="hr-HR" sz="2400" b="1" dirty="0"/>
              <a:t> </a:t>
            </a:r>
            <a:r>
              <a:rPr lang="hr-HR" sz="2400" b="1" dirty="0" err="1"/>
              <a:t>animal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general, use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pronoun</a:t>
            </a:r>
            <a:r>
              <a:rPr lang="hr-HR" sz="2400" b="1" dirty="0"/>
              <a:t> IT.</a:t>
            </a:r>
          </a:p>
          <a:p>
            <a:endParaRPr lang="hr-HR" sz="2400" b="1" dirty="0"/>
          </a:p>
          <a:p>
            <a:r>
              <a:rPr lang="hr-HR" sz="2400" dirty="0">
                <a:solidFill>
                  <a:schemeClr val="accent1"/>
                </a:solidFill>
              </a:rPr>
              <a:t>ZAPAMTI! </a:t>
            </a:r>
          </a:p>
          <a:p>
            <a:r>
              <a:rPr lang="hr-HR" sz="2400" dirty="0">
                <a:solidFill>
                  <a:schemeClr val="accent1"/>
                </a:solidFill>
              </a:rPr>
              <a:t>Kada općenito govorimo o životinjama, koristimo zamjenicu IT (ono).</a:t>
            </a:r>
          </a:p>
          <a:p>
            <a:endParaRPr lang="hr-HR" sz="2400" b="1" dirty="0">
              <a:solidFill>
                <a:schemeClr val="accent1"/>
              </a:solidFill>
            </a:endParaRPr>
          </a:p>
          <a:p>
            <a:r>
              <a:rPr lang="hr-HR" sz="2400" b="1" dirty="0" err="1"/>
              <a:t>When</a:t>
            </a:r>
            <a:r>
              <a:rPr lang="hr-HR" sz="2400" b="1" dirty="0"/>
              <a:t> </a:t>
            </a:r>
            <a:r>
              <a:rPr lang="hr-HR" sz="2400" b="1" dirty="0" err="1"/>
              <a:t>talking</a:t>
            </a:r>
            <a:r>
              <a:rPr lang="hr-HR" sz="2400" b="1" dirty="0"/>
              <a:t> </a:t>
            </a:r>
            <a:r>
              <a:rPr lang="hr-HR" sz="2400" b="1" dirty="0" err="1"/>
              <a:t>about</a:t>
            </a:r>
            <a:r>
              <a:rPr lang="hr-HR" sz="2400" b="1" dirty="0"/>
              <a:t> a pet </a:t>
            </a:r>
            <a:r>
              <a:rPr lang="hr-HR" sz="2400" b="1" dirty="0" err="1"/>
              <a:t>that</a:t>
            </a:r>
            <a:r>
              <a:rPr lang="hr-HR" sz="2400" b="1" dirty="0"/>
              <a:t> </a:t>
            </a:r>
            <a:r>
              <a:rPr lang="hr-HR" sz="2400" b="1" dirty="0" err="1"/>
              <a:t>has</a:t>
            </a:r>
            <a:r>
              <a:rPr lang="hr-HR" sz="2400" b="1" dirty="0"/>
              <a:t> a </a:t>
            </a:r>
            <a:r>
              <a:rPr lang="hr-HR" sz="2400" b="1" dirty="0" err="1"/>
              <a:t>name</a:t>
            </a:r>
            <a:r>
              <a:rPr lang="hr-HR" sz="2400" b="1" dirty="0"/>
              <a:t>, </a:t>
            </a:r>
            <a:r>
              <a:rPr lang="hr-HR" sz="2400" b="1" dirty="0" err="1"/>
              <a:t>you</a:t>
            </a:r>
            <a:r>
              <a:rPr lang="hr-HR" sz="2400" b="1" dirty="0"/>
              <a:t> use HE </a:t>
            </a:r>
            <a:r>
              <a:rPr lang="hr-HR" sz="2400" b="1" dirty="0" err="1"/>
              <a:t>or</a:t>
            </a:r>
            <a:r>
              <a:rPr lang="hr-HR" sz="2400" b="1" dirty="0"/>
              <a:t> SHE.</a:t>
            </a:r>
          </a:p>
          <a:p>
            <a:endParaRPr lang="hr-HR" sz="2400" b="1" dirty="0">
              <a:solidFill>
                <a:schemeClr val="accent1"/>
              </a:solidFill>
            </a:endParaRPr>
          </a:p>
          <a:p>
            <a:r>
              <a:rPr lang="hr-HR" sz="2400" dirty="0">
                <a:solidFill>
                  <a:schemeClr val="accent1"/>
                </a:solidFill>
              </a:rPr>
              <a:t>Kada govorimo o ljubimcu koji ima ime, koristimo zamjenice HE (on) ili SHE (ona).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AE0EA8-4DFD-09C1-4056-736226BCA9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5"/>
          <a:stretch/>
        </p:blipFill>
        <p:spPr>
          <a:xfrm>
            <a:off x="2794848" y="4638927"/>
            <a:ext cx="2090852" cy="194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01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906</Words>
  <Application>Microsoft Office PowerPoint</Application>
  <PresentationFormat>Widescreen</PresentationFormat>
  <Paragraphs>140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Lesson 12 Nero</vt:lpstr>
      <vt:lpstr> Unscramble the word INGTELNEPHO</vt:lpstr>
      <vt:lpstr>PowerPoint Presentation</vt:lpstr>
      <vt:lpstr>PowerPoint Presentation</vt:lpstr>
      <vt:lpstr>PowerPoint Presentation</vt:lpstr>
      <vt:lpstr>Workbook page 63.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64.</vt:lpstr>
      <vt:lpstr>Workbook page 65.</vt:lpstr>
      <vt:lpstr>PowerPoint Presentation</vt:lpstr>
      <vt:lpstr>PowerPoint Presentation</vt:lpstr>
      <vt:lpstr>Workbook page 66.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12 – Nora</dc:title>
  <dc:creator>Josipa</dc:creator>
  <cp:lastModifiedBy>Sanja Ivoš</cp:lastModifiedBy>
  <cp:revision>60</cp:revision>
  <dcterms:created xsi:type="dcterms:W3CDTF">2022-08-02T18:28:09Z</dcterms:created>
  <dcterms:modified xsi:type="dcterms:W3CDTF">2022-11-22T08:50:28Z</dcterms:modified>
</cp:coreProperties>
</file>